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042" r:id="rId5"/>
    <p:sldId id="2043" r:id="rId6"/>
    <p:sldId id="381" r:id="rId7"/>
    <p:sldId id="312" r:id="rId8"/>
    <p:sldId id="382" r:id="rId9"/>
    <p:sldId id="311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F9741-0F9D-4D39-81A0-0B3482E10E81}" v="2" dt="2020-06-15T11:07:26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20AF9741-0F9D-4D39-81A0-0B3482E10E81}"/>
    <pc:docChg chg="custSel modSld">
      <pc:chgData name="Silje Morlandstø" userId="fd449c73-7943-49ef-89e0-1de95e9ffa81" providerId="ADAL" clId="{20AF9741-0F9D-4D39-81A0-0B3482E10E81}" dt="2020-06-15T11:07:26.518" v="8"/>
      <pc:docMkLst>
        <pc:docMk/>
      </pc:docMkLst>
      <pc:sldChg chg="delSp">
        <pc:chgData name="Silje Morlandstø" userId="fd449c73-7943-49ef-89e0-1de95e9ffa81" providerId="ADAL" clId="{20AF9741-0F9D-4D39-81A0-0B3482E10E81}" dt="2020-06-12T14:17:06.585" v="7" actId="478"/>
        <pc:sldMkLst>
          <pc:docMk/>
          <pc:sldMk cId="963140392" sldId="311"/>
        </pc:sldMkLst>
        <pc:spChg chg="del">
          <ac:chgData name="Silje Morlandstø" userId="fd449c73-7943-49ef-89e0-1de95e9ffa81" providerId="ADAL" clId="{20AF9741-0F9D-4D39-81A0-0B3482E10E81}" dt="2020-06-12T14:17:06.585" v="7" actId="478"/>
          <ac:spMkLst>
            <pc:docMk/>
            <pc:sldMk cId="963140392" sldId="311"/>
            <ac:spMk id="58" creationId="{C0626EF3-5F86-4339-9FD5-7D07D2F45BD4}"/>
          </ac:spMkLst>
        </pc:spChg>
        <pc:spChg chg="del">
          <ac:chgData name="Silje Morlandstø" userId="fd449c73-7943-49ef-89e0-1de95e9ffa81" providerId="ADAL" clId="{20AF9741-0F9D-4D39-81A0-0B3482E10E81}" dt="2020-06-12T14:17:03.762" v="6" actId="478"/>
          <ac:spMkLst>
            <pc:docMk/>
            <pc:sldMk cId="963140392" sldId="311"/>
            <ac:spMk id="59" creationId="{6401BA7F-30B0-4206-8023-79110C40758B}"/>
          </ac:spMkLst>
        </pc:spChg>
      </pc:sldChg>
      <pc:sldChg chg="delSp">
        <pc:chgData name="Silje Morlandstø" userId="fd449c73-7943-49ef-89e0-1de95e9ffa81" providerId="ADAL" clId="{20AF9741-0F9D-4D39-81A0-0B3482E10E81}" dt="2020-06-12T14:16:56.138" v="3" actId="478"/>
        <pc:sldMkLst>
          <pc:docMk/>
          <pc:sldMk cId="2559007990" sldId="312"/>
        </pc:sldMkLst>
        <pc:spChg chg="del">
          <ac:chgData name="Silje Morlandstø" userId="fd449c73-7943-49ef-89e0-1de95e9ffa81" providerId="ADAL" clId="{20AF9741-0F9D-4D39-81A0-0B3482E10E81}" dt="2020-06-12T14:16:56.138" v="3" actId="478"/>
          <ac:spMkLst>
            <pc:docMk/>
            <pc:sldMk cId="2559007990" sldId="312"/>
            <ac:spMk id="58" creationId="{C6D53D19-D64E-4EB9-9235-1EC9D3B079CE}"/>
          </ac:spMkLst>
        </pc:spChg>
        <pc:spChg chg="del">
          <ac:chgData name="Silje Morlandstø" userId="fd449c73-7943-49ef-89e0-1de95e9ffa81" providerId="ADAL" clId="{20AF9741-0F9D-4D39-81A0-0B3482E10E81}" dt="2020-06-12T14:16:54.306" v="2" actId="478"/>
          <ac:spMkLst>
            <pc:docMk/>
            <pc:sldMk cId="2559007990" sldId="312"/>
            <ac:spMk id="59" creationId="{A98A5E2D-8641-43D7-82B4-7E0C3659845D}"/>
          </ac:spMkLst>
        </pc:spChg>
      </pc:sldChg>
      <pc:sldChg chg="delSp">
        <pc:chgData name="Silje Morlandstø" userId="fd449c73-7943-49ef-89e0-1de95e9ffa81" providerId="ADAL" clId="{20AF9741-0F9D-4D39-81A0-0B3482E10E81}" dt="2020-06-12T14:16:50.973" v="1" actId="478"/>
        <pc:sldMkLst>
          <pc:docMk/>
          <pc:sldMk cId="4274209321" sldId="381"/>
        </pc:sldMkLst>
        <pc:spChg chg="del">
          <ac:chgData name="Silje Morlandstø" userId="fd449c73-7943-49ef-89e0-1de95e9ffa81" providerId="ADAL" clId="{20AF9741-0F9D-4D39-81A0-0B3482E10E81}" dt="2020-06-12T14:16:50.973" v="1" actId="478"/>
          <ac:spMkLst>
            <pc:docMk/>
            <pc:sldMk cId="4274209321" sldId="381"/>
            <ac:spMk id="58" creationId="{05D6573F-E518-4450-84C1-9D33598289F9}"/>
          </ac:spMkLst>
        </pc:spChg>
        <pc:spChg chg="del">
          <ac:chgData name="Silje Morlandstø" userId="fd449c73-7943-49ef-89e0-1de95e9ffa81" providerId="ADAL" clId="{20AF9741-0F9D-4D39-81A0-0B3482E10E81}" dt="2020-06-12T14:16:47.025" v="0" actId="478"/>
          <ac:spMkLst>
            <pc:docMk/>
            <pc:sldMk cId="4274209321" sldId="381"/>
            <ac:spMk id="59" creationId="{49DA8BC5-2114-4187-BC34-2A8486B0D5C5}"/>
          </ac:spMkLst>
        </pc:spChg>
      </pc:sldChg>
      <pc:sldChg chg="delSp">
        <pc:chgData name="Silje Morlandstø" userId="fd449c73-7943-49ef-89e0-1de95e9ffa81" providerId="ADAL" clId="{20AF9741-0F9D-4D39-81A0-0B3482E10E81}" dt="2020-06-12T14:17:00.881" v="5" actId="478"/>
        <pc:sldMkLst>
          <pc:docMk/>
          <pc:sldMk cId="239144550" sldId="382"/>
        </pc:sldMkLst>
        <pc:spChg chg="del">
          <ac:chgData name="Silje Morlandstø" userId="fd449c73-7943-49ef-89e0-1de95e9ffa81" providerId="ADAL" clId="{20AF9741-0F9D-4D39-81A0-0B3482E10E81}" dt="2020-06-12T14:17:00.881" v="5" actId="478"/>
          <ac:spMkLst>
            <pc:docMk/>
            <pc:sldMk cId="239144550" sldId="382"/>
            <ac:spMk id="58" creationId="{BA342EC9-7AE2-4AC1-8205-76A87C4D1CA2}"/>
          </ac:spMkLst>
        </pc:spChg>
        <pc:spChg chg="del">
          <ac:chgData name="Silje Morlandstø" userId="fd449c73-7943-49ef-89e0-1de95e9ffa81" providerId="ADAL" clId="{20AF9741-0F9D-4D39-81A0-0B3482E10E81}" dt="2020-06-12T14:16:59.098" v="4" actId="478"/>
          <ac:spMkLst>
            <pc:docMk/>
            <pc:sldMk cId="239144550" sldId="382"/>
            <ac:spMk id="59" creationId="{841A3D15-AF29-4719-8C18-98D99DAFE24A}"/>
          </ac:spMkLst>
        </pc:spChg>
      </pc:sldChg>
      <pc:sldChg chg="modTransition">
        <pc:chgData name="Silje Morlandstø" userId="fd449c73-7943-49ef-89e0-1de95e9ffa81" providerId="ADAL" clId="{20AF9741-0F9D-4D39-81A0-0B3482E10E81}" dt="2020-06-15T11:07:26.518" v="8"/>
        <pc:sldMkLst>
          <pc:docMk/>
          <pc:sldMk cId="3717015051" sldId="204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96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118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99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09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164567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085772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93269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395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198868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167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9821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8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Metodekort Porters fem konkurransekrefter 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DB211-B0CF-4082-9DA1-E45B05337061}"/>
              </a:ext>
            </a:extLst>
          </p:cNvPr>
          <p:cNvSpPr txBox="1"/>
          <p:nvPr/>
        </p:nvSpPr>
        <p:spPr>
          <a:xfrm>
            <a:off x="553934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får du ut av metoden?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715-6BA1-4425-8AA1-335F9FEBF5DE}"/>
              </a:ext>
            </a:extLst>
          </p:cNvPr>
          <p:cNvSpPr txBox="1"/>
          <p:nvPr/>
        </p:nvSpPr>
        <p:spPr>
          <a:xfrm>
            <a:off x="549640" y="1598513"/>
            <a:ext cx="5282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Analysen av d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 fem konkurransekreftene gir deg grunnlag for å vurdere attraktiviteten til din bransje. Analysen vil være et godt hjelpemiddel for å oppnå fremtidig konkurransefortrinn, vekst og lønnsomhet i et bestemt marked.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29429D-9B42-4477-926F-3FE8351B558E}"/>
              </a:ext>
            </a:extLst>
          </p:cNvPr>
          <p:cNvCxnSpPr/>
          <p:nvPr/>
        </p:nvCxnSpPr>
        <p:spPr>
          <a:xfrm>
            <a:off x="628477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468BCFB-34C1-4F42-BB9D-8B4CC512CFAE}"/>
              </a:ext>
            </a:extLst>
          </p:cNvPr>
          <p:cNvSpPr txBox="1"/>
          <p:nvPr/>
        </p:nvSpPr>
        <p:spPr>
          <a:xfrm>
            <a:off x="553934" y="2423131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BF1942-1193-4A5D-9999-720B7470ABBD}"/>
              </a:ext>
            </a:extLst>
          </p:cNvPr>
          <p:cNvSpPr txBox="1"/>
          <p:nvPr/>
        </p:nvSpPr>
        <p:spPr>
          <a:xfrm>
            <a:off x="549640" y="2761685"/>
            <a:ext cx="52825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En eller flere kan få i oppgave å gjøre undersøkelser/analyser for hver av de fem konkurransekreftene.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 å sikre at ulike perspektiver blir ivaretatt, anbefaler vi at du tilrettelegger for idémyldring innenfor hver av de fem konkurransekreftene.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 hver av konkurransekreftene, gjennomfør en idémyldring individuelt og presenter så resultatene for hverandre sammen med resultatene fra undersøkelsene som er gjennomført.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Vurder hvilke faktorer som er viktigst innenfor hver av de fem konkurransekreftene.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Sett opp faktorene i prioritert rekkefølge.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7EBDD9-D028-409E-8825-23A1C69505BE}"/>
              </a:ext>
            </a:extLst>
          </p:cNvPr>
          <p:cNvCxnSpPr/>
          <p:nvPr/>
        </p:nvCxnSpPr>
        <p:spPr>
          <a:xfrm>
            <a:off x="628477" y="2761571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8ACD76-6084-40A5-848E-1696A52D07E1}"/>
              </a:ext>
            </a:extLst>
          </p:cNvPr>
          <p:cNvCxnSpPr/>
          <p:nvPr/>
        </p:nvCxnSpPr>
        <p:spPr>
          <a:xfrm>
            <a:off x="6096000" y="1259959"/>
            <a:ext cx="0" cy="477933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0B7D7D-EFE0-41F8-82DA-D0657646D919}"/>
              </a:ext>
            </a:extLst>
          </p:cNvPr>
          <p:cNvSpPr txBox="1"/>
          <p:nvPr/>
        </p:nvSpPr>
        <p:spPr>
          <a:xfrm>
            <a:off x="6359766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336C78-AF9A-4E15-AC78-C345A4CA3E3B}"/>
              </a:ext>
            </a:extLst>
          </p:cNvPr>
          <p:cNvSpPr txBox="1"/>
          <p:nvPr/>
        </p:nvSpPr>
        <p:spPr>
          <a:xfrm>
            <a:off x="6355473" y="1598513"/>
            <a:ext cx="4485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Et relativt enkelt rammeverk som gir en god forståelse for markedet virksomheten opererer i. Kan benyttes av ideelle virksomheter, ikke bare kommersielle virksomheter.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BD518A-09CC-4CC6-BFB4-335911A6C00B}"/>
              </a:ext>
            </a:extLst>
          </p:cNvPr>
          <p:cNvCxnSpPr/>
          <p:nvPr/>
        </p:nvCxnSpPr>
        <p:spPr>
          <a:xfrm>
            <a:off x="6434309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C8DE64-71A8-4F0A-BF6F-6216B9D48B3C}"/>
              </a:ext>
            </a:extLst>
          </p:cNvPr>
          <p:cNvSpPr txBox="1"/>
          <p:nvPr/>
        </p:nvSpPr>
        <p:spPr>
          <a:xfrm>
            <a:off x="6359766" y="234791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Ulemper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37BA0A-66E9-49FE-8E67-B0F19E5BC392}"/>
              </a:ext>
            </a:extLst>
          </p:cNvPr>
          <p:cNvSpPr txBox="1"/>
          <p:nvPr/>
        </p:nvSpPr>
        <p:spPr>
          <a:xfrm>
            <a:off x="6355473" y="2686464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Det kan være vanskelig å definere hva som er bransjen og hvem som er konkurrenter eller substitutter.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CD915F-FF25-4480-BF26-DECFDA58D165}"/>
              </a:ext>
            </a:extLst>
          </p:cNvPr>
          <p:cNvCxnSpPr/>
          <p:nvPr/>
        </p:nvCxnSpPr>
        <p:spPr>
          <a:xfrm>
            <a:off x="6434309" y="268635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6A221BC-18C2-4E63-8B4E-9012C3CB5818}"/>
              </a:ext>
            </a:extLst>
          </p:cNvPr>
          <p:cNvSpPr txBox="1"/>
          <p:nvPr/>
        </p:nvSpPr>
        <p:spPr>
          <a:xfrm>
            <a:off x="6359766" y="3251195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Hvem bør delta?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D19851F-CF31-4761-A0D1-B6251F087845}"/>
              </a:ext>
            </a:extLst>
          </p:cNvPr>
          <p:cNvSpPr txBox="1"/>
          <p:nvPr/>
        </p:nvSpPr>
        <p:spPr>
          <a:xfrm>
            <a:off x="6355473" y="3589749"/>
            <a:ext cx="4485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Medarbeidere som representerer ledelse, strategi, kompetanse, salg, osv. I noen sammenhenger kan eksterne bidragsytere som partnere, kunder, leverandører eller forskjellige typer eksperter være nyttige å involvere.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48680-3A36-466C-AE1C-9E603F804C33}"/>
              </a:ext>
            </a:extLst>
          </p:cNvPr>
          <p:cNvCxnSpPr/>
          <p:nvPr/>
        </p:nvCxnSpPr>
        <p:spPr>
          <a:xfrm>
            <a:off x="6434309" y="3589635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47769D2-2A50-4C4B-88E0-D1DD498068A9}"/>
              </a:ext>
            </a:extLst>
          </p:cNvPr>
          <p:cNvSpPr txBox="1"/>
          <p:nvPr/>
        </p:nvSpPr>
        <p:spPr>
          <a:xfrm>
            <a:off x="6359766" y="4387557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trenger du?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80071-FD6B-4081-B1AB-A7351633BDB9}"/>
              </a:ext>
            </a:extLst>
          </p:cNvPr>
          <p:cNvSpPr txBox="1"/>
          <p:nvPr/>
        </p:nvSpPr>
        <p:spPr>
          <a:xfrm>
            <a:off x="6355473" y="4726111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Tavle/brunpapir, </a:t>
            </a:r>
            <a:r>
              <a:rPr kumimoji="0" lang="nb-NO" sz="1200" b="0" i="0" u="none" strike="noStrike" kern="1200" cap="none" spc="0" normalizeH="0" baseline="0" noProof="0" err="1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post-its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og tusjer.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5865BE0-B3A2-4797-BAE3-4F1CB6C6A7C3}"/>
              </a:ext>
            </a:extLst>
          </p:cNvPr>
          <p:cNvCxnSpPr/>
          <p:nvPr/>
        </p:nvCxnSpPr>
        <p:spPr>
          <a:xfrm>
            <a:off x="6434309" y="4725997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A396007-4F1A-479A-9424-A960D383328B}"/>
              </a:ext>
            </a:extLst>
          </p:cNvPr>
          <p:cNvSpPr txBox="1"/>
          <p:nvPr/>
        </p:nvSpPr>
        <p:spPr>
          <a:xfrm>
            <a:off x="6359766" y="5106176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Tidsbruk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E03172-E4E4-495A-81E7-63ED644D03A7}"/>
              </a:ext>
            </a:extLst>
          </p:cNvPr>
          <p:cNvSpPr txBox="1"/>
          <p:nvPr/>
        </p:nvSpPr>
        <p:spPr>
          <a:xfrm>
            <a:off x="6355473" y="5444730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 arbeidsmøte à 2 timer (+ undersøkelser i forkant).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1BE3E1-E860-41D9-8C98-759AAF1F8838}"/>
              </a:ext>
            </a:extLst>
          </p:cNvPr>
          <p:cNvCxnSpPr/>
          <p:nvPr/>
        </p:nvCxnSpPr>
        <p:spPr>
          <a:xfrm>
            <a:off x="6434309" y="5444616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01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Metodekort Porters fem konkurransekrefter 2/2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3A85473-FCAB-4842-A364-08764A453FB9}"/>
              </a:ext>
            </a:extLst>
          </p:cNvPr>
          <p:cNvGrpSpPr/>
          <p:nvPr/>
        </p:nvGrpSpPr>
        <p:grpSpPr>
          <a:xfrm>
            <a:off x="3561662" y="1308683"/>
            <a:ext cx="5068675" cy="5322018"/>
            <a:chOff x="3740350" y="1428575"/>
            <a:chExt cx="4639481" cy="4639481"/>
          </a:xfrm>
        </p:grpSpPr>
        <p:sp>
          <p:nvSpPr>
            <p:cNvPr id="15" name="Frihåndsform: figur 18">
              <a:extLst>
                <a:ext uri="{FF2B5EF4-FFF2-40B4-BE49-F238E27FC236}">
                  <a16:creationId xmlns:a16="http://schemas.microsoft.com/office/drawing/2014/main" id="{F64212C9-B93D-47A0-A213-E600F2EA6B35}"/>
                </a:ext>
              </a:extLst>
            </p:cNvPr>
            <p:cNvSpPr/>
            <p:nvPr/>
          </p:nvSpPr>
          <p:spPr>
            <a:xfrm>
              <a:off x="4974446" y="2664526"/>
              <a:ext cx="2163787" cy="2163787"/>
            </a:xfrm>
            <a:custGeom>
              <a:avLst/>
              <a:gdLst>
                <a:gd name="connsiteX0" fmla="*/ 0 w 2519993"/>
                <a:gd name="connsiteY0" fmla="*/ 1259997 h 2519993"/>
                <a:gd name="connsiteX1" fmla="*/ 1259997 w 2519993"/>
                <a:gd name="connsiteY1" fmla="*/ 0 h 2519993"/>
                <a:gd name="connsiteX2" fmla="*/ 2519994 w 2519993"/>
                <a:gd name="connsiteY2" fmla="*/ 1259997 h 2519993"/>
                <a:gd name="connsiteX3" fmla="*/ 1259997 w 2519993"/>
                <a:gd name="connsiteY3" fmla="*/ 2519994 h 2519993"/>
                <a:gd name="connsiteX4" fmla="*/ 0 w 2519993"/>
                <a:gd name="connsiteY4" fmla="*/ 1259997 h 2519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9993" h="2519993">
                  <a:moveTo>
                    <a:pt x="0" y="1259997"/>
                  </a:moveTo>
                  <a:cubicBezTo>
                    <a:pt x="0" y="564120"/>
                    <a:pt x="564120" y="0"/>
                    <a:pt x="1259997" y="0"/>
                  </a:cubicBezTo>
                  <a:cubicBezTo>
                    <a:pt x="1955874" y="0"/>
                    <a:pt x="2519994" y="564120"/>
                    <a:pt x="2519994" y="1259997"/>
                  </a:cubicBezTo>
                  <a:cubicBezTo>
                    <a:pt x="2519994" y="1955874"/>
                    <a:pt x="1955874" y="2519994"/>
                    <a:pt x="1259997" y="2519994"/>
                  </a:cubicBezTo>
                  <a:cubicBezTo>
                    <a:pt x="564120" y="2519994"/>
                    <a:pt x="0" y="1955874"/>
                    <a:pt x="0" y="125999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83014" tIns="383014" rIns="383014" bIns="383014" numCol="1" spcCol="1270" anchor="ctr" anchorCtr="0">
              <a:noAutofit/>
            </a:bodyPr>
            <a:lstStyle/>
            <a:p>
              <a:pPr marL="0" marR="0" lvl="0" indent="0" algn="ctr" defTabSz="466725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KONKURRENTER</a:t>
              </a:r>
              <a:b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I</a:t>
              </a:r>
              <a:b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400" b="0" i="0" u="none" strike="noStrike" kern="1200" cap="none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BRANSJEN</a:t>
              </a:r>
            </a:p>
          </p:txBody>
        </p:sp>
        <p:sp>
          <p:nvSpPr>
            <p:cNvPr id="16" name="Bred bue 3">
              <a:extLst>
                <a:ext uri="{FF2B5EF4-FFF2-40B4-BE49-F238E27FC236}">
                  <a16:creationId xmlns:a16="http://schemas.microsoft.com/office/drawing/2014/main" id="{2651A612-DA2B-4184-A810-D47E8F91E1E1}"/>
                </a:ext>
              </a:extLst>
            </p:cNvPr>
            <p:cNvSpPr/>
            <p:nvPr/>
          </p:nvSpPr>
          <p:spPr>
            <a:xfrm>
              <a:off x="4274334" y="1962559"/>
              <a:ext cx="3571513" cy="3571513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Bred bue 15">
              <a:extLst>
                <a:ext uri="{FF2B5EF4-FFF2-40B4-BE49-F238E27FC236}">
                  <a16:creationId xmlns:a16="http://schemas.microsoft.com/office/drawing/2014/main" id="{2C22DCFC-E285-4127-B077-E1A8DA87E1B2}"/>
                </a:ext>
              </a:extLst>
            </p:cNvPr>
            <p:cNvSpPr/>
            <p:nvPr/>
          </p:nvSpPr>
          <p:spPr>
            <a:xfrm>
              <a:off x="4274334" y="1962559"/>
              <a:ext cx="3571513" cy="3571513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Bred bue 16">
              <a:extLst>
                <a:ext uri="{FF2B5EF4-FFF2-40B4-BE49-F238E27FC236}">
                  <a16:creationId xmlns:a16="http://schemas.microsoft.com/office/drawing/2014/main" id="{5F147760-C25C-438D-9EBD-A40F9A21E155}"/>
                </a:ext>
              </a:extLst>
            </p:cNvPr>
            <p:cNvSpPr/>
            <p:nvPr/>
          </p:nvSpPr>
          <p:spPr>
            <a:xfrm>
              <a:off x="4274334" y="1962559"/>
              <a:ext cx="3571513" cy="3571513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Bred bue 17">
              <a:extLst>
                <a:ext uri="{FF2B5EF4-FFF2-40B4-BE49-F238E27FC236}">
                  <a16:creationId xmlns:a16="http://schemas.microsoft.com/office/drawing/2014/main" id="{3DDDF35F-274F-48E9-9328-0AF658408995}"/>
                </a:ext>
              </a:extLst>
            </p:cNvPr>
            <p:cNvSpPr/>
            <p:nvPr/>
          </p:nvSpPr>
          <p:spPr>
            <a:xfrm>
              <a:off x="4274334" y="1962559"/>
              <a:ext cx="3571513" cy="3571513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olidFill>
              <a:schemeClr val="accent3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Frihåndsform: figur 19">
              <a:extLst>
                <a:ext uri="{FF2B5EF4-FFF2-40B4-BE49-F238E27FC236}">
                  <a16:creationId xmlns:a16="http://schemas.microsoft.com/office/drawing/2014/main" id="{86894E69-49DC-469A-BAD4-D6DEDC776F28}"/>
                </a:ext>
              </a:extLst>
            </p:cNvPr>
            <p:cNvSpPr/>
            <p:nvPr/>
          </p:nvSpPr>
          <p:spPr>
            <a:xfrm>
              <a:off x="5484677" y="1428575"/>
              <a:ext cx="1150827" cy="1150827"/>
            </a:xfrm>
            <a:custGeom>
              <a:avLst/>
              <a:gdLst>
                <a:gd name="connsiteX0" fmla="*/ 0 w 1531751"/>
                <a:gd name="connsiteY0" fmla="*/ 765876 h 1531751"/>
                <a:gd name="connsiteX1" fmla="*/ 765876 w 1531751"/>
                <a:gd name="connsiteY1" fmla="*/ 0 h 1531751"/>
                <a:gd name="connsiteX2" fmla="*/ 1531752 w 1531751"/>
                <a:gd name="connsiteY2" fmla="*/ 765876 h 1531751"/>
                <a:gd name="connsiteX3" fmla="*/ 765876 w 1531751"/>
                <a:gd name="connsiteY3" fmla="*/ 1531752 h 1531751"/>
                <a:gd name="connsiteX4" fmla="*/ 0 w 1531751"/>
                <a:gd name="connsiteY4" fmla="*/ 765876 h 1531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1751" h="1531751">
                  <a:moveTo>
                    <a:pt x="0" y="765876"/>
                  </a:moveTo>
                  <a:cubicBezTo>
                    <a:pt x="0" y="342894"/>
                    <a:pt x="342894" y="0"/>
                    <a:pt x="765876" y="0"/>
                  </a:cubicBezTo>
                  <a:cubicBezTo>
                    <a:pt x="1188858" y="0"/>
                    <a:pt x="1531752" y="342894"/>
                    <a:pt x="1531752" y="765876"/>
                  </a:cubicBezTo>
                  <a:cubicBezTo>
                    <a:pt x="1531752" y="1188858"/>
                    <a:pt x="1188858" y="1531752"/>
                    <a:pt x="765876" y="1531752"/>
                  </a:cubicBezTo>
                  <a:cubicBezTo>
                    <a:pt x="342894" y="1531752"/>
                    <a:pt x="0" y="1188858"/>
                    <a:pt x="0" y="76587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Potensielle etablerere</a:t>
              </a:r>
              <a:endParaRPr kumimoji="0" lang="nb-NO" sz="1400" b="0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7" name="Frihåndsform: figur 20">
              <a:extLst>
                <a:ext uri="{FF2B5EF4-FFF2-40B4-BE49-F238E27FC236}">
                  <a16:creationId xmlns:a16="http://schemas.microsoft.com/office/drawing/2014/main" id="{71332275-99A4-4139-960A-B882778C43D8}"/>
                </a:ext>
              </a:extLst>
            </p:cNvPr>
            <p:cNvSpPr/>
            <p:nvPr/>
          </p:nvSpPr>
          <p:spPr>
            <a:xfrm>
              <a:off x="7229004" y="3172902"/>
              <a:ext cx="1150827" cy="1150827"/>
            </a:xfrm>
            <a:custGeom>
              <a:avLst/>
              <a:gdLst>
                <a:gd name="connsiteX0" fmla="*/ 0 w 1531751"/>
                <a:gd name="connsiteY0" fmla="*/ 765876 h 1531751"/>
                <a:gd name="connsiteX1" fmla="*/ 765876 w 1531751"/>
                <a:gd name="connsiteY1" fmla="*/ 0 h 1531751"/>
                <a:gd name="connsiteX2" fmla="*/ 1531752 w 1531751"/>
                <a:gd name="connsiteY2" fmla="*/ 765876 h 1531751"/>
                <a:gd name="connsiteX3" fmla="*/ 765876 w 1531751"/>
                <a:gd name="connsiteY3" fmla="*/ 1531752 h 1531751"/>
                <a:gd name="connsiteX4" fmla="*/ 0 w 1531751"/>
                <a:gd name="connsiteY4" fmla="*/ 765876 h 1531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1751" h="1531751">
                  <a:moveTo>
                    <a:pt x="0" y="765876"/>
                  </a:moveTo>
                  <a:cubicBezTo>
                    <a:pt x="0" y="342894"/>
                    <a:pt x="342894" y="0"/>
                    <a:pt x="765876" y="0"/>
                  </a:cubicBezTo>
                  <a:cubicBezTo>
                    <a:pt x="1188858" y="0"/>
                    <a:pt x="1531752" y="342894"/>
                    <a:pt x="1531752" y="765876"/>
                  </a:cubicBezTo>
                  <a:cubicBezTo>
                    <a:pt x="1531752" y="1188858"/>
                    <a:pt x="1188858" y="1531752"/>
                    <a:pt x="765876" y="1531752"/>
                  </a:cubicBezTo>
                  <a:cubicBezTo>
                    <a:pt x="342894" y="1531752"/>
                    <a:pt x="0" y="1188858"/>
                    <a:pt x="0" y="76587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Kunder</a:t>
              </a:r>
            </a:p>
          </p:txBody>
        </p:sp>
        <p:sp>
          <p:nvSpPr>
            <p:cNvPr id="28" name="Frihåndsform: figur 21">
              <a:extLst>
                <a:ext uri="{FF2B5EF4-FFF2-40B4-BE49-F238E27FC236}">
                  <a16:creationId xmlns:a16="http://schemas.microsoft.com/office/drawing/2014/main" id="{33B3196B-E1D9-4533-A460-50C6BDCFEB0C}"/>
                </a:ext>
              </a:extLst>
            </p:cNvPr>
            <p:cNvSpPr/>
            <p:nvPr/>
          </p:nvSpPr>
          <p:spPr>
            <a:xfrm>
              <a:off x="5484677" y="4917229"/>
              <a:ext cx="1150827" cy="1150827"/>
            </a:xfrm>
            <a:custGeom>
              <a:avLst/>
              <a:gdLst>
                <a:gd name="connsiteX0" fmla="*/ 0 w 1531751"/>
                <a:gd name="connsiteY0" fmla="*/ 765876 h 1531751"/>
                <a:gd name="connsiteX1" fmla="*/ 765876 w 1531751"/>
                <a:gd name="connsiteY1" fmla="*/ 0 h 1531751"/>
                <a:gd name="connsiteX2" fmla="*/ 1531752 w 1531751"/>
                <a:gd name="connsiteY2" fmla="*/ 765876 h 1531751"/>
                <a:gd name="connsiteX3" fmla="*/ 765876 w 1531751"/>
                <a:gd name="connsiteY3" fmla="*/ 1531752 h 1531751"/>
                <a:gd name="connsiteX4" fmla="*/ 0 w 1531751"/>
                <a:gd name="connsiteY4" fmla="*/ 765876 h 1531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1751" h="1531751">
                  <a:moveTo>
                    <a:pt x="0" y="765876"/>
                  </a:moveTo>
                  <a:cubicBezTo>
                    <a:pt x="0" y="342894"/>
                    <a:pt x="342894" y="0"/>
                    <a:pt x="765876" y="0"/>
                  </a:cubicBezTo>
                  <a:cubicBezTo>
                    <a:pt x="1188858" y="0"/>
                    <a:pt x="1531752" y="342894"/>
                    <a:pt x="1531752" y="765876"/>
                  </a:cubicBezTo>
                  <a:cubicBezTo>
                    <a:pt x="1531752" y="1188858"/>
                    <a:pt x="1188858" y="1531752"/>
                    <a:pt x="765876" y="1531752"/>
                  </a:cubicBezTo>
                  <a:cubicBezTo>
                    <a:pt x="342894" y="1531752"/>
                    <a:pt x="0" y="1188858"/>
                    <a:pt x="0" y="76587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Substitutter</a:t>
              </a:r>
            </a:p>
          </p:txBody>
        </p:sp>
        <p:sp>
          <p:nvSpPr>
            <p:cNvPr id="29" name="Frihåndsform: figur 22">
              <a:extLst>
                <a:ext uri="{FF2B5EF4-FFF2-40B4-BE49-F238E27FC236}">
                  <a16:creationId xmlns:a16="http://schemas.microsoft.com/office/drawing/2014/main" id="{30A953B2-997F-44D3-9572-7AFFE8383765}"/>
                </a:ext>
              </a:extLst>
            </p:cNvPr>
            <p:cNvSpPr/>
            <p:nvPr/>
          </p:nvSpPr>
          <p:spPr>
            <a:xfrm>
              <a:off x="3740350" y="3172902"/>
              <a:ext cx="1150827" cy="1150827"/>
            </a:xfrm>
            <a:custGeom>
              <a:avLst/>
              <a:gdLst>
                <a:gd name="connsiteX0" fmla="*/ 0 w 1531751"/>
                <a:gd name="connsiteY0" fmla="*/ 765876 h 1531751"/>
                <a:gd name="connsiteX1" fmla="*/ 765876 w 1531751"/>
                <a:gd name="connsiteY1" fmla="*/ 0 h 1531751"/>
                <a:gd name="connsiteX2" fmla="*/ 1531752 w 1531751"/>
                <a:gd name="connsiteY2" fmla="*/ 765876 h 1531751"/>
                <a:gd name="connsiteX3" fmla="*/ 765876 w 1531751"/>
                <a:gd name="connsiteY3" fmla="*/ 1531752 h 1531751"/>
                <a:gd name="connsiteX4" fmla="*/ 0 w 1531751"/>
                <a:gd name="connsiteY4" fmla="*/ 765876 h 1531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1751" h="1531751">
                  <a:moveTo>
                    <a:pt x="0" y="765876"/>
                  </a:moveTo>
                  <a:cubicBezTo>
                    <a:pt x="0" y="342894"/>
                    <a:pt x="342894" y="0"/>
                    <a:pt x="765876" y="0"/>
                  </a:cubicBezTo>
                  <a:cubicBezTo>
                    <a:pt x="1188858" y="0"/>
                    <a:pt x="1531752" y="342894"/>
                    <a:pt x="1531752" y="765876"/>
                  </a:cubicBezTo>
                  <a:cubicBezTo>
                    <a:pt x="1531752" y="1188858"/>
                    <a:pt x="1188858" y="1531752"/>
                    <a:pt x="765876" y="1531752"/>
                  </a:cubicBezTo>
                  <a:cubicBezTo>
                    <a:pt x="342894" y="1531752"/>
                    <a:pt x="0" y="1188858"/>
                    <a:pt x="0" y="76587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76200">
              <a:solidFill>
                <a:schemeClr val="bg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6000" rIns="36000" bIns="3600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4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Leverandører</a:t>
              </a:r>
            </a:p>
          </p:txBody>
        </p:sp>
        <p:sp>
          <p:nvSpPr>
            <p:cNvPr id="30" name="Frihåndsform: figur 24">
              <a:extLst>
                <a:ext uri="{FF2B5EF4-FFF2-40B4-BE49-F238E27FC236}">
                  <a16:creationId xmlns:a16="http://schemas.microsoft.com/office/drawing/2014/main" id="{D63E3FA3-6FBE-4079-9DAF-94887F0CAC39}"/>
                </a:ext>
              </a:extLst>
            </p:cNvPr>
            <p:cNvSpPr/>
            <p:nvPr/>
          </p:nvSpPr>
          <p:spPr>
            <a:xfrm>
              <a:off x="5100171" y="3404169"/>
              <a:ext cx="897120" cy="1146006"/>
            </a:xfrm>
            <a:custGeom>
              <a:avLst/>
              <a:gdLst>
                <a:gd name="connsiteX0" fmla="*/ 1350707 w 1424371"/>
                <a:gd name="connsiteY0" fmla="*/ 1618971 h 1769673"/>
                <a:gd name="connsiteX1" fmla="*/ 414075 w 1424371"/>
                <a:gd name="connsiteY1" fmla="*/ 512278 h 1769673"/>
                <a:gd name="connsiteX2" fmla="*/ 434793 w 1424371"/>
                <a:gd name="connsiteY2" fmla="*/ 309845 h 1769673"/>
                <a:gd name="connsiteX3" fmla="*/ 438246 w 1424371"/>
                <a:gd name="connsiteY3" fmla="*/ 309845 h 1769673"/>
                <a:gd name="connsiteX4" fmla="*/ 517234 w 1424371"/>
                <a:gd name="connsiteY4" fmla="*/ 446671 h 1769673"/>
                <a:gd name="connsiteX5" fmla="*/ 635284 w 1424371"/>
                <a:gd name="connsiteY5" fmla="*/ 478396 h 1769673"/>
                <a:gd name="connsiteX6" fmla="*/ 667009 w 1424371"/>
                <a:gd name="connsiteY6" fmla="*/ 360346 h 1769673"/>
                <a:gd name="connsiteX7" fmla="*/ 483567 w 1424371"/>
                <a:gd name="connsiteY7" fmla="*/ 43099 h 1769673"/>
                <a:gd name="connsiteX8" fmla="*/ 431340 w 1424371"/>
                <a:gd name="connsiteY8" fmla="*/ 2958 h 1769673"/>
                <a:gd name="connsiteX9" fmla="*/ 365733 w 1424371"/>
                <a:gd name="connsiteY9" fmla="*/ 11590 h 1769673"/>
                <a:gd name="connsiteX10" fmla="*/ 46328 w 1424371"/>
                <a:gd name="connsiteY10" fmla="*/ 195895 h 1769673"/>
                <a:gd name="connsiteX11" fmla="*/ 9851 w 1424371"/>
                <a:gd name="connsiteY11" fmla="*/ 312400 h 1769673"/>
                <a:gd name="connsiteX12" fmla="*/ 126356 w 1424371"/>
                <a:gd name="connsiteY12" fmla="*/ 348877 h 1769673"/>
                <a:gd name="connsiteX13" fmla="*/ 132654 w 1424371"/>
                <a:gd name="connsiteY13" fmla="*/ 345238 h 1769673"/>
                <a:gd name="connsiteX14" fmla="*/ 264732 w 1424371"/>
                <a:gd name="connsiteY14" fmla="*/ 268840 h 1769673"/>
                <a:gd name="connsiteX15" fmla="*/ 241424 w 1424371"/>
                <a:gd name="connsiteY15" fmla="*/ 512278 h 1769673"/>
                <a:gd name="connsiteX16" fmla="*/ 1320493 w 1424371"/>
                <a:gd name="connsiteY16" fmla="*/ 1789033 h 1769673"/>
                <a:gd name="connsiteX17" fmla="*/ 1335168 w 1424371"/>
                <a:gd name="connsiteY17" fmla="*/ 1789033 h 1769673"/>
                <a:gd name="connsiteX18" fmla="*/ 1428400 w 1424371"/>
                <a:gd name="connsiteY18" fmla="*/ 1709614 h 1769673"/>
                <a:gd name="connsiteX19" fmla="*/ 1348980 w 1424371"/>
                <a:gd name="connsiteY19" fmla="*/ 1616382 h 17696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24371" h="1769673">
                  <a:moveTo>
                    <a:pt x="1350707" y="1618971"/>
                  </a:moveTo>
                  <a:cubicBezTo>
                    <a:pt x="809273" y="1529815"/>
                    <a:pt x="412500" y="1061002"/>
                    <a:pt x="414075" y="512278"/>
                  </a:cubicBezTo>
                  <a:cubicBezTo>
                    <a:pt x="414891" y="444314"/>
                    <a:pt x="421823" y="376566"/>
                    <a:pt x="434793" y="309845"/>
                  </a:cubicBezTo>
                  <a:lnTo>
                    <a:pt x="438246" y="309845"/>
                  </a:lnTo>
                  <a:lnTo>
                    <a:pt x="517234" y="446671"/>
                  </a:lnTo>
                  <a:cubicBezTo>
                    <a:pt x="541073" y="488030"/>
                    <a:pt x="593926" y="502234"/>
                    <a:pt x="635284" y="478396"/>
                  </a:cubicBezTo>
                  <a:cubicBezTo>
                    <a:pt x="676643" y="454557"/>
                    <a:pt x="690848" y="401704"/>
                    <a:pt x="667009" y="360346"/>
                  </a:cubicBezTo>
                  <a:lnTo>
                    <a:pt x="483567" y="43099"/>
                  </a:lnTo>
                  <a:cubicBezTo>
                    <a:pt x="472146" y="23344"/>
                    <a:pt x="453370" y="8910"/>
                    <a:pt x="431340" y="2958"/>
                  </a:cubicBezTo>
                  <a:cubicBezTo>
                    <a:pt x="409193" y="-2994"/>
                    <a:pt x="385588" y="113"/>
                    <a:pt x="365733" y="11590"/>
                  </a:cubicBezTo>
                  <a:lnTo>
                    <a:pt x="46328" y="195895"/>
                  </a:lnTo>
                  <a:cubicBezTo>
                    <a:pt x="4085" y="217995"/>
                    <a:pt x="-12248" y="270157"/>
                    <a:pt x="9851" y="312400"/>
                  </a:cubicBezTo>
                  <a:cubicBezTo>
                    <a:pt x="31951" y="354648"/>
                    <a:pt x="84113" y="370976"/>
                    <a:pt x="126356" y="348877"/>
                  </a:cubicBezTo>
                  <a:cubicBezTo>
                    <a:pt x="128506" y="347755"/>
                    <a:pt x="130608" y="346542"/>
                    <a:pt x="132654" y="345238"/>
                  </a:cubicBezTo>
                  <a:lnTo>
                    <a:pt x="264732" y="268840"/>
                  </a:lnTo>
                  <a:cubicBezTo>
                    <a:pt x="249370" y="349080"/>
                    <a:pt x="241566" y="430584"/>
                    <a:pt x="241424" y="512278"/>
                  </a:cubicBezTo>
                  <a:cubicBezTo>
                    <a:pt x="239464" y="1144855"/>
                    <a:pt x="696437" y="1685546"/>
                    <a:pt x="1320493" y="1789033"/>
                  </a:cubicBezTo>
                  <a:lnTo>
                    <a:pt x="1335168" y="1789033"/>
                  </a:lnTo>
                  <a:cubicBezTo>
                    <a:pt x="1382846" y="1792849"/>
                    <a:pt x="1424584" y="1757291"/>
                    <a:pt x="1428400" y="1709614"/>
                  </a:cubicBezTo>
                  <a:cubicBezTo>
                    <a:pt x="1432215" y="1661936"/>
                    <a:pt x="1396658" y="1620197"/>
                    <a:pt x="1348980" y="1616382"/>
                  </a:cubicBezTo>
                  <a:close/>
                </a:path>
              </a:pathLst>
            </a:custGeom>
            <a:noFill/>
            <a:ln w="2008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1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1" name="Frihåndsform: figur 25">
              <a:extLst>
                <a:ext uri="{FF2B5EF4-FFF2-40B4-BE49-F238E27FC236}">
                  <a16:creationId xmlns:a16="http://schemas.microsoft.com/office/drawing/2014/main" id="{8D848B06-76AA-4265-90F4-858B921B5344}"/>
                </a:ext>
              </a:extLst>
            </p:cNvPr>
            <p:cNvSpPr/>
            <p:nvPr/>
          </p:nvSpPr>
          <p:spPr>
            <a:xfrm>
              <a:off x="6140231" y="3406869"/>
              <a:ext cx="734008" cy="1257811"/>
            </a:xfrm>
            <a:custGeom>
              <a:avLst/>
              <a:gdLst>
                <a:gd name="connsiteX0" fmla="*/ 1179872 w 1165394"/>
                <a:gd name="connsiteY0" fmla="*/ 508110 h 1942324"/>
                <a:gd name="connsiteX1" fmla="*/ 1099158 w 1165394"/>
                <a:gd name="connsiteY1" fmla="*/ 56196 h 1942324"/>
                <a:gd name="connsiteX2" fmla="*/ 988013 w 1165394"/>
                <a:gd name="connsiteY2" fmla="*/ 5479 h 1942324"/>
                <a:gd name="connsiteX3" fmla="*/ 937297 w 1165394"/>
                <a:gd name="connsiteY3" fmla="*/ 116623 h 1942324"/>
                <a:gd name="connsiteX4" fmla="*/ 276846 w 1165394"/>
                <a:gd name="connsiteY4" fmla="*/ 1559749 h 1942324"/>
                <a:gd name="connsiteX5" fmla="*/ 264390 w 1165394"/>
                <a:gd name="connsiteY5" fmla="*/ 1564302 h 1942324"/>
                <a:gd name="connsiteX6" fmla="*/ 264390 w 1165394"/>
                <a:gd name="connsiteY6" fmla="*/ 1564302 h 1942324"/>
                <a:gd name="connsiteX7" fmla="*/ 342946 w 1165394"/>
                <a:gd name="connsiteY7" fmla="*/ 1427045 h 1942324"/>
                <a:gd name="connsiteX8" fmla="*/ 311005 w 1165394"/>
                <a:gd name="connsiteY8" fmla="*/ 1308779 h 1942324"/>
                <a:gd name="connsiteX9" fmla="*/ 192740 w 1165394"/>
                <a:gd name="connsiteY9" fmla="*/ 1340719 h 1942324"/>
                <a:gd name="connsiteX10" fmla="*/ 11456 w 1165394"/>
                <a:gd name="connsiteY10" fmla="*/ 1658829 h 1942324"/>
                <a:gd name="connsiteX11" fmla="*/ 43392 w 1165394"/>
                <a:gd name="connsiteY11" fmla="*/ 1776659 h 1942324"/>
                <a:gd name="connsiteX12" fmla="*/ 43396 w 1165394"/>
                <a:gd name="connsiteY12" fmla="*/ 1776663 h 1942324"/>
                <a:gd name="connsiteX13" fmla="*/ 361506 w 1165394"/>
                <a:gd name="connsiteY13" fmla="*/ 1958378 h 1942324"/>
                <a:gd name="connsiteX14" fmla="*/ 479772 w 1165394"/>
                <a:gd name="connsiteY14" fmla="*/ 1926438 h 1942324"/>
                <a:gd name="connsiteX15" fmla="*/ 447832 w 1165394"/>
                <a:gd name="connsiteY15" fmla="*/ 1808172 h 1942324"/>
                <a:gd name="connsiteX16" fmla="*/ 313164 w 1165394"/>
                <a:gd name="connsiteY16" fmla="*/ 1731774 h 1942324"/>
                <a:gd name="connsiteX17" fmla="*/ 1179872 w 1165394"/>
                <a:gd name="connsiteY17" fmla="*/ 508110 h 194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65394" h="1942324">
                  <a:moveTo>
                    <a:pt x="1179872" y="508110"/>
                  </a:moveTo>
                  <a:cubicBezTo>
                    <a:pt x="1180049" y="353872"/>
                    <a:pt x="1152718" y="200838"/>
                    <a:pt x="1099158" y="56196"/>
                  </a:cubicBezTo>
                  <a:cubicBezTo>
                    <a:pt x="1082471" y="11500"/>
                    <a:pt x="1032708" y="-11207"/>
                    <a:pt x="988013" y="5479"/>
                  </a:cubicBezTo>
                  <a:cubicBezTo>
                    <a:pt x="943318" y="22166"/>
                    <a:pt x="920610" y="71928"/>
                    <a:pt x="937297" y="116623"/>
                  </a:cubicBezTo>
                  <a:cubicBezTo>
                    <a:pt x="1153426" y="697508"/>
                    <a:pt x="857735" y="1343620"/>
                    <a:pt x="276846" y="1559749"/>
                  </a:cubicBezTo>
                  <a:cubicBezTo>
                    <a:pt x="272703" y="1561294"/>
                    <a:pt x="268551" y="1562809"/>
                    <a:pt x="264390" y="1564302"/>
                  </a:cubicBezTo>
                  <a:lnTo>
                    <a:pt x="264390" y="1564302"/>
                  </a:lnTo>
                  <a:lnTo>
                    <a:pt x="342946" y="1427045"/>
                  </a:lnTo>
                  <a:cubicBezTo>
                    <a:pt x="366785" y="1385565"/>
                    <a:pt x="352485" y="1332618"/>
                    <a:pt x="311005" y="1308779"/>
                  </a:cubicBezTo>
                  <a:cubicBezTo>
                    <a:pt x="269526" y="1284940"/>
                    <a:pt x="216578" y="1299240"/>
                    <a:pt x="192740" y="1340719"/>
                  </a:cubicBezTo>
                  <a:lnTo>
                    <a:pt x="11456" y="1658829"/>
                  </a:lnTo>
                  <a:cubicBezTo>
                    <a:pt x="-12262" y="1700187"/>
                    <a:pt x="2034" y="1752941"/>
                    <a:pt x="43392" y="1776659"/>
                  </a:cubicBezTo>
                  <a:cubicBezTo>
                    <a:pt x="43392" y="1776663"/>
                    <a:pt x="43396" y="1776663"/>
                    <a:pt x="43396" y="1776663"/>
                  </a:cubicBezTo>
                  <a:lnTo>
                    <a:pt x="361506" y="1958378"/>
                  </a:lnTo>
                  <a:cubicBezTo>
                    <a:pt x="402985" y="1982217"/>
                    <a:pt x="455933" y="1967917"/>
                    <a:pt x="479772" y="1926438"/>
                  </a:cubicBezTo>
                  <a:cubicBezTo>
                    <a:pt x="503611" y="1884959"/>
                    <a:pt x="489311" y="1832011"/>
                    <a:pt x="447832" y="1808172"/>
                  </a:cubicBezTo>
                  <a:lnTo>
                    <a:pt x="313164" y="1731774"/>
                  </a:lnTo>
                  <a:cubicBezTo>
                    <a:pt x="833953" y="1551112"/>
                    <a:pt x="1182267" y="1059337"/>
                    <a:pt x="1179872" y="508110"/>
                  </a:cubicBezTo>
                  <a:close/>
                </a:path>
              </a:pathLst>
            </a:custGeom>
            <a:noFill/>
            <a:ln w="2008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1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2" name="Frihåndsform: figur 26">
              <a:extLst>
                <a:ext uri="{FF2B5EF4-FFF2-40B4-BE49-F238E27FC236}">
                  <a16:creationId xmlns:a16="http://schemas.microsoft.com/office/drawing/2014/main" id="{B08222FC-0AFA-4BC0-BE7C-810CF27C7DAC}"/>
                </a:ext>
              </a:extLst>
            </p:cNvPr>
            <p:cNvSpPr/>
            <p:nvPr/>
          </p:nvSpPr>
          <p:spPr>
            <a:xfrm>
              <a:off x="5431074" y="2896635"/>
              <a:ext cx="1250532" cy="363368"/>
            </a:xfrm>
            <a:custGeom>
              <a:avLst/>
              <a:gdLst>
                <a:gd name="connsiteX0" fmla="*/ 1572043 w 1985486"/>
                <a:gd name="connsiteY0" fmla="*/ 431469 h 561115"/>
                <a:gd name="connsiteX1" fmla="*/ 1485717 w 1985486"/>
                <a:gd name="connsiteY1" fmla="*/ 517794 h 561115"/>
                <a:gd name="connsiteX2" fmla="*/ 1572043 w 1985486"/>
                <a:gd name="connsiteY2" fmla="*/ 604120 h 561115"/>
                <a:gd name="connsiteX3" fmla="*/ 1926841 w 1985486"/>
                <a:gd name="connsiteY3" fmla="*/ 604120 h 561115"/>
                <a:gd name="connsiteX4" fmla="*/ 1936768 w 1985486"/>
                <a:gd name="connsiteY4" fmla="*/ 604120 h 561115"/>
                <a:gd name="connsiteX5" fmla="*/ 1983384 w 1985486"/>
                <a:gd name="connsiteY5" fmla="*/ 589876 h 561115"/>
                <a:gd name="connsiteX6" fmla="*/ 1989427 w 1985486"/>
                <a:gd name="connsiteY6" fmla="*/ 585991 h 561115"/>
                <a:gd name="connsiteX7" fmla="*/ 1992017 w 1985486"/>
                <a:gd name="connsiteY7" fmla="*/ 583833 h 561115"/>
                <a:gd name="connsiteX8" fmla="*/ 1992017 w 1985486"/>
                <a:gd name="connsiteY8" fmla="*/ 583833 h 561115"/>
                <a:gd name="connsiteX9" fmla="*/ 1997628 w 1985486"/>
                <a:gd name="connsiteY9" fmla="*/ 579517 h 561115"/>
                <a:gd name="connsiteX10" fmla="*/ 2024389 w 1985486"/>
                <a:gd name="connsiteY10" fmla="*/ 517794 h 561115"/>
                <a:gd name="connsiteX11" fmla="*/ 2024389 w 1985486"/>
                <a:gd name="connsiteY11" fmla="*/ 151774 h 561115"/>
                <a:gd name="connsiteX12" fmla="*/ 1938063 w 1985486"/>
                <a:gd name="connsiteY12" fmla="*/ 65448 h 561115"/>
                <a:gd name="connsiteX13" fmla="*/ 1851738 w 1985486"/>
                <a:gd name="connsiteY13" fmla="*/ 151774 h 561115"/>
                <a:gd name="connsiteX14" fmla="*/ 1851738 w 1985486"/>
                <a:gd name="connsiteY14" fmla="*/ 309318 h 561115"/>
                <a:gd name="connsiteX15" fmla="*/ 1851738 w 1985486"/>
                <a:gd name="connsiteY15" fmla="*/ 309318 h 561115"/>
                <a:gd name="connsiteX16" fmla="*/ 26307 w 1985486"/>
                <a:gd name="connsiteY16" fmla="*/ 455066 h 561115"/>
                <a:gd name="connsiteX17" fmla="*/ 20342 w 1985486"/>
                <a:gd name="connsiteY17" fmla="*/ 462114 h 561115"/>
                <a:gd name="connsiteX18" fmla="*/ 30701 w 1985486"/>
                <a:gd name="connsiteY18" fmla="*/ 583833 h 561115"/>
                <a:gd name="connsiteX19" fmla="*/ 152420 w 1985486"/>
                <a:gd name="connsiteY19" fmla="*/ 573474 h 561115"/>
                <a:gd name="connsiteX20" fmla="*/ 1726997 w 1985486"/>
                <a:gd name="connsiteY20" fmla="*/ 430174 h 561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985486" h="561115">
                  <a:moveTo>
                    <a:pt x="1572043" y="431469"/>
                  </a:moveTo>
                  <a:cubicBezTo>
                    <a:pt x="1524365" y="431469"/>
                    <a:pt x="1485717" y="470117"/>
                    <a:pt x="1485717" y="517794"/>
                  </a:cubicBezTo>
                  <a:cubicBezTo>
                    <a:pt x="1485717" y="565472"/>
                    <a:pt x="1524365" y="604120"/>
                    <a:pt x="1572043" y="604120"/>
                  </a:cubicBezTo>
                  <a:lnTo>
                    <a:pt x="1926841" y="604120"/>
                  </a:lnTo>
                  <a:cubicBezTo>
                    <a:pt x="1930147" y="604331"/>
                    <a:pt x="1933462" y="604331"/>
                    <a:pt x="1936768" y="604120"/>
                  </a:cubicBezTo>
                  <a:cubicBezTo>
                    <a:pt x="1953381" y="604124"/>
                    <a:pt x="1969615" y="599165"/>
                    <a:pt x="1983384" y="589876"/>
                  </a:cubicBezTo>
                  <a:lnTo>
                    <a:pt x="1989427" y="585991"/>
                  </a:lnTo>
                  <a:lnTo>
                    <a:pt x="1992017" y="583833"/>
                  </a:lnTo>
                  <a:lnTo>
                    <a:pt x="1992017" y="583833"/>
                  </a:lnTo>
                  <a:lnTo>
                    <a:pt x="1997628" y="579517"/>
                  </a:lnTo>
                  <a:cubicBezTo>
                    <a:pt x="2014526" y="563409"/>
                    <a:pt x="2024181" y="541141"/>
                    <a:pt x="2024389" y="517794"/>
                  </a:cubicBezTo>
                  <a:lnTo>
                    <a:pt x="2024389" y="151774"/>
                  </a:lnTo>
                  <a:cubicBezTo>
                    <a:pt x="2024389" y="104096"/>
                    <a:pt x="1985741" y="65448"/>
                    <a:pt x="1938063" y="65448"/>
                  </a:cubicBezTo>
                  <a:cubicBezTo>
                    <a:pt x="1890386" y="65448"/>
                    <a:pt x="1851738" y="104096"/>
                    <a:pt x="1851738" y="151774"/>
                  </a:cubicBezTo>
                  <a:lnTo>
                    <a:pt x="1851738" y="309318"/>
                  </a:lnTo>
                  <a:lnTo>
                    <a:pt x="1851738" y="309318"/>
                  </a:lnTo>
                  <a:cubicBezTo>
                    <a:pt x="1307412" y="-154513"/>
                    <a:pt x="490138" y="-89260"/>
                    <a:pt x="26307" y="455066"/>
                  </a:cubicBezTo>
                  <a:cubicBezTo>
                    <a:pt x="24308" y="457405"/>
                    <a:pt x="22323" y="459758"/>
                    <a:pt x="20342" y="462114"/>
                  </a:cubicBezTo>
                  <a:cubicBezTo>
                    <a:pt x="-10408" y="498587"/>
                    <a:pt x="-5772" y="553084"/>
                    <a:pt x="30701" y="583833"/>
                  </a:cubicBezTo>
                  <a:cubicBezTo>
                    <a:pt x="67173" y="614582"/>
                    <a:pt x="121671" y="609947"/>
                    <a:pt x="152420" y="573474"/>
                  </a:cubicBezTo>
                  <a:cubicBezTo>
                    <a:pt x="548822" y="101321"/>
                    <a:pt x="1251874" y="37341"/>
                    <a:pt x="1726997" y="430174"/>
                  </a:cubicBezTo>
                  <a:close/>
                </a:path>
              </a:pathLst>
            </a:custGeom>
            <a:noFill/>
            <a:ln w="2008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1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3" name="Grafikk 4" descr="Spill av">
              <a:extLst>
                <a:ext uri="{FF2B5EF4-FFF2-40B4-BE49-F238E27FC236}">
                  <a16:creationId xmlns:a16="http://schemas.microsoft.com/office/drawing/2014/main" id="{66760BE8-E236-45A3-845F-369E3610E230}"/>
                </a:ext>
              </a:extLst>
            </p:cNvPr>
            <p:cNvSpPr/>
            <p:nvPr/>
          </p:nvSpPr>
          <p:spPr>
            <a:xfrm flipH="1">
              <a:off x="7129998" y="3553271"/>
              <a:ext cx="130539" cy="396823"/>
            </a:xfrm>
            <a:custGeom>
              <a:avLst/>
              <a:gdLst>
                <a:gd name="connsiteX0" fmla="*/ 0 w 89160"/>
                <a:gd name="connsiteY0" fmla="*/ 0 h 114945"/>
                <a:gd name="connsiteX1" fmla="*/ 89161 w 89160"/>
                <a:gd name="connsiteY1" fmla="*/ 57473 h 114945"/>
                <a:gd name="connsiteX2" fmla="*/ 0 w 89160"/>
                <a:gd name="connsiteY2" fmla="*/ 114946 h 114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60" h="114945">
                  <a:moveTo>
                    <a:pt x="0" y="0"/>
                  </a:moveTo>
                  <a:lnTo>
                    <a:pt x="89161" y="57473"/>
                  </a:lnTo>
                  <a:lnTo>
                    <a:pt x="0" y="114946"/>
                  </a:lnTo>
                  <a:close/>
                </a:path>
              </a:pathLst>
            </a:custGeom>
            <a:solidFill>
              <a:schemeClr val="accent3"/>
            </a:solidFill>
            <a:ln w="14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4" name="Grafikk 4" descr="Spill av">
              <a:extLst>
                <a:ext uri="{FF2B5EF4-FFF2-40B4-BE49-F238E27FC236}">
                  <a16:creationId xmlns:a16="http://schemas.microsoft.com/office/drawing/2014/main" id="{6D224331-416F-4550-9EAD-9033AFFA3CEF}"/>
                </a:ext>
              </a:extLst>
            </p:cNvPr>
            <p:cNvSpPr/>
            <p:nvPr/>
          </p:nvSpPr>
          <p:spPr>
            <a:xfrm>
              <a:off x="4859696" y="3548007"/>
              <a:ext cx="130539" cy="396823"/>
            </a:xfrm>
            <a:custGeom>
              <a:avLst/>
              <a:gdLst>
                <a:gd name="connsiteX0" fmla="*/ 0 w 89160"/>
                <a:gd name="connsiteY0" fmla="*/ 0 h 114945"/>
                <a:gd name="connsiteX1" fmla="*/ 89161 w 89160"/>
                <a:gd name="connsiteY1" fmla="*/ 57473 h 114945"/>
                <a:gd name="connsiteX2" fmla="*/ 0 w 89160"/>
                <a:gd name="connsiteY2" fmla="*/ 114946 h 114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60" h="114945">
                  <a:moveTo>
                    <a:pt x="0" y="0"/>
                  </a:moveTo>
                  <a:lnTo>
                    <a:pt x="89161" y="57473"/>
                  </a:lnTo>
                  <a:lnTo>
                    <a:pt x="0" y="114946"/>
                  </a:lnTo>
                  <a:close/>
                </a:path>
              </a:pathLst>
            </a:custGeom>
            <a:solidFill>
              <a:schemeClr val="accent3"/>
            </a:solidFill>
            <a:ln w="14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5" name="Grafikk 4" descr="Spill av">
              <a:extLst>
                <a:ext uri="{FF2B5EF4-FFF2-40B4-BE49-F238E27FC236}">
                  <a16:creationId xmlns:a16="http://schemas.microsoft.com/office/drawing/2014/main" id="{84B86737-8674-44A5-AF66-B34843E6FEDE}"/>
                </a:ext>
              </a:extLst>
            </p:cNvPr>
            <p:cNvSpPr/>
            <p:nvPr/>
          </p:nvSpPr>
          <p:spPr>
            <a:xfrm rot="5400000">
              <a:off x="6004716" y="2405206"/>
              <a:ext cx="130539" cy="396823"/>
            </a:xfrm>
            <a:custGeom>
              <a:avLst/>
              <a:gdLst>
                <a:gd name="connsiteX0" fmla="*/ 0 w 89160"/>
                <a:gd name="connsiteY0" fmla="*/ 0 h 114945"/>
                <a:gd name="connsiteX1" fmla="*/ 89161 w 89160"/>
                <a:gd name="connsiteY1" fmla="*/ 57473 h 114945"/>
                <a:gd name="connsiteX2" fmla="*/ 0 w 89160"/>
                <a:gd name="connsiteY2" fmla="*/ 114946 h 114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60" h="114945">
                  <a:moveTo>
                    <a:pt x="0" y="0"/>
                  </a:moveTo>
                  <a:lnTo>
                    <a:pt x="89161" y="57473"/>
                  </a:lnTo>
                  <a:lnTo>
                    <a:pt x="0" y="114946"/>
                  </a:lnTo>
                  <a:close/>
                </a:path>
              </a:pathLst>
            </a:custGeom>
            <a:solidFill>
              <a:schemeClr val="accent3"/>
            </a:solidFill>
            <a:ln w="14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36" name="Grafikk 4" descr="Spill av">
              <a:extLst>
                <a:ext uri="{FF2B5EF4-FFF2-40B4-BE49-F238E27FC236}">
                  <a16:creationId xmlns:a16="http://schemas.microsoft.com/office/drawing/2014/main" id="{16CAE1A1-7AF1-4674-ADF8-4ABEB787C01D}"/>
                </a:ext>
              </a:extLst>
            </p:cNvPr>
            <p:cNvSpPr/>
            <p:nvPr/>
          </p:nvSpPr>
          <p:spPr>
            <a:xfrm rot="16200000" flipV="1">
              <a:off x="5991069" y="4692639"/>
              <a:ext cx="130539" cy="396823"/>
            </a:xfrm>
            <a:custGeom>
              <a:avLst/>
              <a:gdLst>
                <a:gd name="connsiteX0" fmla="*/ 0 w 89160"/>
                <a:gd name="connsiteY0" fmla="*/ 0 h 114945"/>
                <a:gd name="connsiteX1" fmla="*/ 89161 w 89160"/>
                <a:gd name="connsiteY1" fmla="*/ 57473 h 114945"/>
                <a:gd name="connsiteX2" fmla="*/ 0 w 89160"/>
                <a:gd name="connsiteY2" fmla="*/ 114946 h 114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160" h="114945">
                  <a:moveTo>
                    <a:pt x="0" y="0"/>
                  </a:moveTo>
                  <a:lnTo>
                    <a:pt x="89161" y="57473"/>
                  </a:lnTo>
                  <a:lnTo>
                    <a:pt x="0" y="114946"/>
                  </a:lnTo>
                  <a:close/>
                </a:path>
              </a:pathLst>
            </a:custGeom>
            <a:solidFill>
              <a:schemeClr val="accent3"/>
            </a:solidFill>
            <a:ln w="14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2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528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ihåndsform: figur 18">
            <a:extLst>
              <a:ext uri="{FF2B5EF4-FFF2-40B4-BE49-F238E27FC236}">
                <a16:creationId xmlns:a16="http://schemas.microsoft.com/office/drawing/2014/main" id="{7B8290A7-64AA-47FE-A95A-276C4B21B273}"/>
              </a:ext>
            </a:extLst>
          </p:cNvPr>
          <p:cNvSpPr/>
          <p:nvPr/>
        </p:nvSpPr>
        <p:spPr>
          <a:xfrm>
            <a:off x="8338655" y="2410255"/>
            <a:ext cx="2163787" cy="2163787"/>
          </a:xfrm>
          <a:custGeom>
            <a:avLst/>
            <a:gdLst>
              <a:gd name="connsiteX0" fmla="*/ 0 w 2519993"/>
              <a:gd name="connsiteY0" fmla="*/ 1259997 h 2519993"/>
              <a:gd name="connsiteX1" fmla="*/ 1259997 w 2519993"/>
              <a:gd name="connsiteY1" fmla="*/ 0 h 2519993"/>
              <a:gd name="connsiteX2" fmla="*/ 2519994 w 2519993"/>
              <a:gd name="connsiteY2" fmla="*/ 1259997 h 2519993"/>
              <a:gd name="connsiteX3" fmla="*/ 1259997 w 2519993"/>
              <a:gd name="connsiteY3" fmla="*/ 2519994 h 2519993"/>
              <a:gd name="connsiteX4" fmla="*/ 0 w 2519993"/>
              <a:gd name="connsiteY4" fmla="*/ 1259997 h 251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9993" h="2519993">
                <a:moveTo>
                  <a:pt x="0" y="1259997"/>
                </a:moveTo>
                <a:cubicBezTo>
                  <a:pt x="0" y="564120"/>
                  <a:pt x="564120" y="0"/>
                  <a:pt x="1259997" y="0"/>
                </a:cubicBezTo>
                <a:cubicBezTo>
                  <a:pt x="1955874" y="0"/>
                  <a:pt x="2519994" y="564120"/>
                  <a:pt x="2519994" y="1259997"/>
                </a:cubicBezTo>
                <a:cubicBezTo>
                  <a:pt x="2519994" y="1955874"/>
                  <a:pt x="1955874" y="2519994"/>
                  <a:pt x="1259997" y="2519994"/>
                </a:cubicBezTo>
                <a:cubicBezTo>
                  <a:pt x="564120" y="2519994"/>
                  <a:pt x="0" y="1955874"/>
                  <a:pt x="0" y="125999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KONKURRENTER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BRANSJEN</a:t>
            </a:r>
          </a:p>
        </p:txBody>
      </p:sp>
      <p:sp>
        <p:nvSpPr>
          <p:cNvPr id="39" name="Bred bue 15">
            <a:extLst>
              <a:ext uri="{FF2B5EF4-FFF2-40B4-BE49-F238E27FC236}">
                <a16:creationId xmlns:a16="http://schemas.microsoft.com/office/drawing/2014/main" id="{AF61AA84-805F-4A40-984B-7D172C8E3DE7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5400000"/>
              <a:gd name="adj2" fmla="val 108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Bred bue 3">
            <a:extLst>
              <a:ext uri="{FF2B5EF4-FFF2-40B4-BE49-F238E27FC236}">
                <a16:creationId xmlns:a16="http://schemas.microsoft.com/office/drawing/2014/main" id="{26314D94-4BEF-495D-BAEC-D8FF051487CC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0800000"/>
              <a:gd name="adj2" fmla="val 16200000"/>
              <a:gd name="adj3" fmla="val 464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Bred bue 16">
            <a:extLst>
              <a:ext uri="{FF2B5EF4-FFF2-40B4-BE49-F238E27FC236}">
                <a16:creationId xmlns:a16="http://schemas.microsoft.com/office/drawing/2014/main" id="{80B4398D-59AD-40FD-85BD-C5052839ECB2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0"/>
              <a:gd name="adj2" fmla="val 54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Bred bue 17">
            <a:extLst>
              <a:ext uri="{FF2B5EF4-FFF2-40B4-BE49-F238E27FC236}">
                <a16:creationId xmlns:a16="http://schemas.microsoft.com/office/drawing/2014/main" id="{65FC3056-8D45-4F3D-B97B-E6076F81EC76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6200000"/>
              <a:gd name="adj2" fmla="val 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rihåndsform: figur 19">
            <a:extLst>
              <a:ext uri="{FF2B5EF4-FFF2-40B4-BE49-F238E27FC236}">
                <a16:creationId xmlns:a16="http://schemas.microsoft.com/office/drawing/2014/main" id="{91E8012D-6901-4D9E-9FBB-FDB4143469C4}"/>
              </a:ext>
            </a:extLst>
          </p:cNvPr>
          <p:cNvSpPr/>
          <p:nvPr/>
        </p:nvSpPr>
        <p:spPr>
          <a:xfrm>
            <a:off x="8848886" y="1174304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Potensielle etablerere</a:t>
            </a:r>
          </a:p>
        </p:txBody>
      </p:sp>
      <p:sp>
        <p:nvSpPr>
          <p:cNvPr id="44" name="Frihåndsform: figur 20">
            <a:extLst>
              <a:ext uri="{FF2B5EF4-FFF2-40B4-BE49-F238E27FC236}">
                <a16:creationId xmlns:a16="http://schemas.microsoft.com/office/drawing/2014/main" id="{2BE8D80A-F778-40C4-AFA4-3C37D60749DD}"/>
              </a:ext>
            </a:extLst>
          </p:cNvPr>
          <p:cNvSpPr/>
          <p:nvPr/>
        </p:nvSpPr>
        <p:spPr>
          <a:xfrm>
            <a:off x="10593213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Kunder</a:t>
            </a:r>
          </a:p>
        </p:txBody>
      </p:sp>
      <p:sp>
        <p:nvSpPr>
          <p:cNvPr id="46" name="Frihåndsform: figur 22">
            <a:extLst>
              <a:ext uri="{FF2B5EF4-FFF2-40B4-BE49-F238E27FC236}">
                <a16:creationId xmlns:a16="http://schemas.microsoft.com/office/drawing/2014/main" id="{08A92FE5-0AF9-4A8E-AE39-5030AA15D988}"/>
              </a:ext>
            </a:extLst>
          </p:cNvPr>
          <p:cNvSpPr/>
          <p:nvPr/>
        </p:nvSpPr>
        <p:spPr>
          <a:xfrm>
            <a:off x="7104559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Leverandører</a:t>
            </a:r>
          </a:p>
        </p:txBody>
      </p:sp>
      <p:sp>
        <p:nvSpPr>
          <p:cNvPr id="48" name="Grafikk 4" descr="Spill av">
            <a:extLst>
              <a:ext uri="{FF2B5EF4-FFF2-40B4-BE49-F238E27FC236}">
                <a16:creationId xmlns:a16="http://schemas.microsoft.com/office/drawing/2014/main" id="{D6149BC1-2079-44D1-AA7A-B2C3B54A2E71}"/>
              </a:ext>
            </a:extLst>
          </p:cNvPr>
          <p:cNvSpPr/>
          <p:nvPr/>
        </p:nvSpPr>
        <p:spPr>
          <a:xfrm>
            <a:off x="8223905" y="3293736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Grafikk 4" descr="Spill av">
            <a:extLst>
              <a:ext uri="{FF2B5EF4-FFF2-40B4-BE49-F238E27FC236}">
                <a16:creationId xmlns:a16="http://schemas.microsoft.com/office/drawing/2014/main" id="{DB4D2ED5-7BFD-4375-AF72-47DF128E03B8}"/>
              </a:ext>
            </a:extLst>
          </p:cNvPr>
          <p:cNvSpPr/>
          <p:nvPr/>
        </p:nvSpPr>
        <p:spPr>
          <a:xfrm rot="5400000">
            <a:off x="9368925" y="2150935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Grafikk 4" descr="Spill av">
            <a:extLst>
              <a:ext uri="{FF2B5EF4-FFF2-40B4-BE49-F238E27FC236}">
                <a16:creationId xmlns:a16="http://schemas.microsoft.com/office/drawing/2014/main" id="{93B5AE6D-A1AC-4356-BB5B-D1F7DFAFBEE3}"/>
              </a:ext>
            </a:extLst>
          </p:cNvPr>
          <p:cNvSpPr/>
          <p:nvPr/>
        </p:nvSpPr>
        <p:spPr>
          <a:xfrm rot="16200000" flipV="1">
            <a:off x="9355278" y="4438368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DE7ED2-BB56-4F43-9A0B-593377659947}"/>
              </a:ext>
            </a:extLst>
          </p:cNvPr>
          <p:cNvSpPr/>
          <p:nvPr/>
        </p:nvSpPr>
        <p:spPr>
          <a:xfrm>
            <a:off x="5127055" y="6114196"/>
            <a:ext cx="4016945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Grafikk 4" descr="Spill av">
            <a:extLst>
              <a:ext uri="{FF2B5EF4-FFF2-40B4-BE49-F238E27FC236}">
                <a16:creationId xmlns:a16="http://schemas.microsoft.com/office/drawing/2014/main" id="{3193B50D-7669-4143-9C98-61976E106CDF}"/>
              </a:ext>
            </a:extLst>
          </p:cNvPr>
          <p:cNvSpPr/>
          <p:nvPr/>
        </p:nvSpPr>
        <p:spPr>
          <a:xfrm flipH="1">
            <a:off x="10494207" y="3299000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2" name="Frihåndsform: figur 24">
            <a:extLst>
              <a:ext uri="{FF2B5EF4-FFF2-40B4-BE49-F238E27FC236}">
                <a16:creationId xmlns:a16="http://schemas.microsoft.com/office/drawing/2014/main" id="{8A1877D7-80D3-40CE-A5F0-9C0E0DEF08B2}"/>
              </a:ext>
            </a:extLst>
          </p:cNvPr>
          <p:cNvSpPr/>
          <p:nvPr/>
        </p:nvSpPr>
        <p:spPr>
          <a:xfrm>
            <a:off x="8464380" y="3149898"/>
            <a:ext cx="897120" cy="1146006"/>
          </a:xfrm>
          <a:custGeom>
            <a:avLst/>
            <a:gdLst>
              <a:gd name="connsiteX0" fmla="*/ 1350707 w 1424371"/>
              <a:gd name="connsiteY0" fmla="*/ 1618971 h 1769673"/>
              <a:gd name="connsiteX1" fmla="*/ 414075 w 1424371"/>
              <a:gd name="connsiteY1" fmla="*/ 512278 h 1769673"/>
              <a:gd name="connsiteX2" fmla="*/ 434793 w 1424371"/>
              <a:gd name="connsiteY2" fmla="*/ 309845 h 1769673"/>
              <a:gd name="connsiteX3" fmla="*/ 438246 w 1424371"/>
              <a:gd name="connsiteY3" fmla="*/ 309845 h 1769673"/>
              <a:gd name="connsiteX4" fmla="*/ 517234 w 1424371"/>
              <a:gd name="connsiteY4" fmla="*/ 446671 h 1769673"/>
              <a:gd name="connsiteX5" fmla="*/ 635284 w 1424371"/>
              <a:gd name="connsiteY5" fmla="*/ 478396 h 1769673"/>
              <a:gd name="connsiteX6" fmla="*/ 667009 w 1424371"/>
              <a:gd name="connsiteY6" fmla="*/ 360346 h 1769673"/>
              <a:gd name="connsiteX7" fmla="*/ 483567 w 1424371"/>
              <a:gd name="connsiteY7" fmla="*/ 43099 h 1769673"/>
              <a:gd name="connsiteX8" fmla="*/ 431340 w 1424371"/>
              <a:gd name="connsiteY8" fmla="*/ 2958 h 1769673"/>
              <a:gd name="connsiteX9" fmla="*/ 365733 w 1424371"/>
              <a:gd name="connsiteY9" fmla="*/ 11590 h 1769673"/>
              <a:gd name="connsiteX10" fmla="*/ 46328 w 1424371"/>
              <a:gd name="connsiteY10" fmla="*/ 195895 h 1769673"/>
              <a:gd name="connsiteX11" fmla="*/ 9851 w 1424371"/>
              <a:gd name="connsiteY11" fmla="*/ 312400 h 1769673"/>
              <a:gd name="connsiteX12" fmla="*/ 126356 w 1424371"/>
              <a:gd name="connsiteY12" fmla="*/ 348877 h 1769673"/>
              <a:gd name="connsiteX13" fmla="*/ 132654 w 1424371"/>
              <a:gd name="connsiteY13" fmla="*/ 345238 h 1769673"/>
              <a:gd name="connsiteX14" fmla="*/ 264732 w 1424371"/>
              <a:gd name="connsiteY14" fmla="*/ 268840 h 1769673"/>
              <a:gd name="connsiteX15" fmla="*/ 241424 w 1424371"/>
              <a:gd name="connsiteY15" fmla="*/ 512278 h 1769673"/>
              <a:gd name="connsiteX16" fmla="*/ 1320493 w 1424371"/>
              <a:gd name="connsiteY16" fmla="*/ 1789033 h 1769673"/>
              <a:gd name="connsiteX17" fmla="*/ 1335168 w 1424371"/>
              <a:gd name="connsiteY17" fmla="*/ 1789033 h 1769673"/>
              <a:gd name="connsiteX18" fmla="*/ 1428400 w 1424371"/>
              <a:gd name="connsiteY18" fmla="*/ 1709614 h 1769673"/>
              <a:gd name="connsiteX19" fmla="*/ 1348980 w 1424371"/>
              <a:gd name="connsiteY19" fmla="*/ 1616382 h 176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24371" h="1769673">
                <a:moveTo>
                  <a:pt x="1350707" y="1618971"/>
                </a:moveTo>
                <a:cubicBezTo>
                  <a:pt x="809273" y="1529815"/>
                  <a:pt x="412500" y="1061002"/>
                  <a:pt x="414075" y="512278"/>
                </a:cubicBezTo>
                <a:cubicBezTo>
                  <a:pt x="414891" y="444314"/>
                  <a:pt x="421823" y="376566"/>
                  <a:pt x="434793" y="309845"/>
                </a:cubicBezTo>
                <a:lnTo>
                  <a:pt x="438246" y="309845"/>
                </a:lnTo>
                <a:lnTo>
                  <a:pt x="517234" y="446671"/>
                </a:lnTo>
                <a:cubicBezTo>
                  <a:pt x="541073" y="488030"/>
                  <a:pt x="593926" y="502234"/>
                  <a:pt x="635284" y="478396"/>
                </a:cubicBezTo>
                <a:cubicBezTo>
                  <a:pt x="676643" y="454557"/>
                  <a:pt x="690848" y="401704"/>
                  <a:pt x="667009" y="360346"/>
                </a:cubicBezTo>
                <a:lnTo>
                  <a:pt x="483567" y="43099"/>
                </a:lnTo>
                <a:cubicBezTo>
                  <a:pt x="472146" y="23344"/>
                  <a:pt x="453370" y="8910"/>
                  <a:pt x="431340" y="2958"/>
                </a:cubicBezTo>
                <a:cubicBezTo>
                  <a:pt x="409193" y="-2994"/>
                  <a:pt x="385588" y="113"/>
                  <a:pt x="365733" y="11590"/>
                </a:cubicBezTo>
                <a:lnTo>
                  <a:pt x="46328" y="195895"/>
                </a:lnTo>
                <a:cubicBezTo>
                  <a:pt x="4085" y="217995"/>
                  <a:pt x="-12248" y="270157"/>
                  <a:pt x="9851" y="312400"/>
                </a:cubicBezTo>
                <a:cubicBezTo>
                  <a:pt x="31951" y="354648"/>
                  <a:pt x="84113" y="370976"/>
                  <a:pt x="126356" y="348877"/>
                </a:cubicBezTo>
                <a:cubicBezTo>
                  <a:pt x="128506" y="347755"/>
                  <a:pt x="130608" y="346542"/>
                  <a:pt x="132654" y="345238"/>
                </a:cubicBezTo>
                <a:lnTo>
                  <a:pt x="264732" y="268840"/>
                </a:lnTo>
                <a:cubicBezTo>
                  <a:pt x="249370" y="349080"/>
                  <a:pt x="241566" y="430584"/>
                  <a:pt x="241424" y="512278"/>
                </a:cubicBezTo>
                <a:cubicBezTo>
                  <a:pt x="239464" y="1144855"/>
                  <a:pt x="696437" y="1685546"/>
                  <a:pt x="1320493" y="1789033"/>
                </a:cubicBezTo>
                <a:lnTo>
                  <a:pt x="1335168" y="1789033"/>
                </a:lnTo>
                <a:cubicBezTo>
                  <a:pt x="1382846" y="1792849"/>
                  <a:pt x="1424584" y="1757291"/>
                  <a:pt x="1428400" y="1709614"/>
                </a:cubicBezTo>
                <a:cubicBezTo>
                  <a:pt x="1432215" y="1661936"/>
                  <a:pt x="1396658" y="1620197"/>
                  <a:pt x="1348980" y="1616382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3" name="Frihåndsform: figur 25">
            <a:extLst>
              <a:ext uri="{FF2B5EF4-FFF2-40B4-BE49-F238E27FC236}">
                <a16:creationId xmlns:a16="http://schemas.microsoft.com/office/drawing/2014/main" id="{DB32B9A2-C3C1-42DC-9A33-7CBF03B4BA1A}"/>
              </a:ext>
            </a:extLst>
          </p:cNvPr>
          <p:cNvSpPr/>
          <p:nvPr/>
        </p:nvSpPr>
        <p:spPr>
          <a:xfrm>
            <a:off x="9504440" y="3152598"/>
            <a:ext cx="734008" cy="1257811"/>
          </a:xfrm>
          <a:custGeom>
            <a:avLst/>
            <a:gdLst>
              <a:gd name="connsiteX0" fmla="*/ 1179872 w 1165394"/>
              <a:gd name="connsiteY0" fmla="*/ 508110 h 1942324"/>
              <a:gd name="connsiteX1" fmla="*/ 1099158 w 1165394"/>
              <a:gd name="connsiteY1" fmla="*/ 56196 h 1942324"/>
              <a:gd name="connsiteX2" fmla="*/ 988013 w 1165394"/>
              <a:gd name="connsiteY2" fmla="*/ 5479 h 1942324"/>
              <a:gd name="connsiteX3" fmla="*/ 937297 w 1165394"/>
              <a:gd name="connsiteY3" fmla="*/ 116623 h 1942324"/>
              <a:gd name="connsiteX4" fmla="*/ 276846 w 1165394"/>
              <a:gd name="connsiteY4" fmla="*/ 1559749 h 1942324"/>
              <a:gd name="connsiteX5" fmla="*/ 264390 w 1165394"/>
              <a:gd name="connsiteY5" fmla="*/ 1564302 h 1942324"/>
              <a:gd name="connsiteX6" fmla="*/ 264390 w 1165394"/>
              <a:gd name="connsiteY6" fmla="*/ 1564302 h 1942324"/>
              <a:gd name="connsiteX7" fmla="*/ 342946 w 1165394"/>
              <a:gd name="connsiteY7" fmla="*/ 1427045 h 1942324"/>
              <a:gd name="connsiteX8" fmla="*/ 311005 w 1165394"/>
              <a:gd name="connsiteY8" fmla="*/ 1308779 h 1942324"/>
              <a:gd name="connsiteX9" fmla="*/ 192740 w 1165394"/>
              <a:gd name="connsiteY9" fmla="*/ 1340719 h 1942324"/>
              <a:gd name="connsiteX10" fmla="*/ 11456 w 1165394"/>
              <a:gd name="connsiteY10" fmla="*/ 1658829 h 1942324"/>
              <a:gd name="connsiteX11" fmla="*/ 43392 w 1165394"/>
              <a:gd name="connsiteY11" fmla="*/ 1776659 h 1942324"/>
              <a:gd name="connsiteX12" fmla="*/ 43396 w 1165394"/>
              <a:gd name="connsiteY12" fmla="*/ 1776663 h 1942324"/>
              <a:gd name="connsiteX13" fmla="*/ 361506 w 1165394"/>
              <a:gd name="connsiteY13" fmla="*/ 1958378 h 1942324"/>
              <a:gd name="connsiteX14" fmla="*/ 479772 w 1165394"/>
              <a:gd name="connsiteY14" fmla="*/ 1926438 h 1942324"/>
              <a:gd name="connsiteX15" fmla="*/ 447832 w 1165394"/>
              <a:gd name="connsiteY15" fmla="*/ 1808172 h 1942324"/>
              <a:gd name="connsiteX16" fmla="*/ 313164 w 1165394"/>
              <a:gd name="connsiteY16" fmla="*/ 1731774 h 1942324"/>
              <a:gd name="connsiteX17" fmla="*/ 1179872 w 1165394"/>
              <a:gd name="connsiteY17" fmla="*/ 508110 h 1942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65394" h="1942324">
                <a:moveTo>
                  <a:pt x="1179872" y="508110"/>
                </a:moveTo>
                <a:cubicBezTo>
                  <a:pt x="1180049" y="353872"/>
                  <a:pt x="1152718" y="200838"/>
                  <a:pt x="1099158" y="56196"/>
                </a:cubicBezTo>
                <a:cubicBezTo>
                  <a:pt x="1082471" y="11500"/>
                  <a:pt x="1032708" y="-11207"/>
                  <a:pt x="988013" y="5479"/>
                </a:cubicBezTo>
                <a:cubicBezTo>
                  <a:pt x="943318" y="22166"/>
                  <a:pt x="920610" y="71928"/>
                  <a:pt x="937297" y="116623"/>
                </a:cubicBezTo>
                <a:cubicBezTo>
                  <a:pt x="1153426" y="697508"/>
                  <a:pt x="857735" y="1343620"/>
                  <a:pt x="276846" y="1559749"/>
                </a:cubicBezTo>
                <a:cubicBezTo>
                  <a:pt x="272703" y="1561294"/>
                  <a:pt x="268551" y="1562809"/>
                  <a:pt x="264390" y="1564302"/>
                </a:cubicBezTo>
                <a:lnTo>
                  <a:pt x="264390" y="1564302"/>
                </a:lnTo>
                <a:lnTo>
                  <a:pt x="342946" y="1427045"/>
                </a:lnTo>
                <a:cubicBezTo>
                  <a:pt x="366785" y="1385565"/>
                  <a:pt x="352485" y="1332618"/>
                  <a:pt x="311005" y="1308779"/>
                </a:cubicBezTo>
                <a:cubicBezTo>
                  <a:pt x="269526" y="1284940"/>
                  <a:pt x="216578" y="1299240"/>
                  <a:pt x="192740" y="1340719"/>
                </a:cubicBezTo>
                <a:lnTo>
                  <a:pt x="11456" y="1658829"/>
                </a:lnTo>
                <a:cubicBezTo>
                  <a:pt x="-12262" y="1700187"/>
                  <a:pt x="2034" y="1752941"/>
                  <a:pt x="43392" y="1776659"/>
                </a:cubicBezTo>
                <a:cubicBezTo>
                  <a:pt x="43392" y="1776663"/>
                  <a:pt x="43396" y="1776663"/>
                  <a:pt x="43396" y="1776663"/>
                </a:cubicBezTo>
                <a:lnTo>
                  <a:pt x="361506" y="1958378"/>
                </a:lnTo>
                <a:cubicBezTo>
                  <a:pt x="402985" y="1982217"/>
                  <a:pt x="455933" y="1967917"/>
                  <a:pt x="479772" y="1926438"/>
                </a:cubicBezTo>
                <a:cubicBezTo>
                  <a:pt x="503611" y="1884959"/>
                  <a:pt x="489311" y="1832011"/>
                  <a:pt x="447832" y="1808172"/>
                </a:cubicBezTo>
                <a:lnTo>
                  <a:pt x="313164" y="1731774"/>
                </a:lnTo>
                <a:cubicBezTo>
                  <a:pt x="833953" y="1551112"/>
                  <a:pt x="1182267" y="1059337"/>
                  <a:pt x="1179872" y="508110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4" name="Frihåndsform: figur 26">
            <a:extLst>
              <a:ext uri="{FF2B5EF4-FFF2-40B4-BE49-F238E27FC236}">
                <a16:creationId xmlns:a16="http://schemas.microsoft.com/office/drawing/2014/main" id="{BEAC5576-E794-4CEF-9DA3-A6379825B9C6}"/>
              </a:ext>
            </a:extLst>
          </p:cNvPr>
          <p:cNvSpPr/>
          <p:nvPr/>
        </p:nvSpPr>
        <p:spPr>
          <a:xfrm>
            <a:off x="8795283" y="2642364"/>
            <a:ext cx="1250532" cy="363368"/>
          </a:xfrm>
          <a:custGeom>
            <a:avLst/>
            <a:gdLst>
              <a:gd name="connsiteX0" fmla="*/ 1572043 w 1985486"/>
              <a:gd name="connsiteY0" fmla="*/ 431469 h 561115"/>
              <a:gd name="connsiteX1" fmla="*/ 1485717 w 1985486"/>
              <a:gd name="connsiteY1" fmla="*/ 517794 h 561115"/>
              <a:gd name="connsiteX2" fmla="*/ 1572043 w 1985486"/>
              <a:gd name="connsiteY2" fmla="*/ 604120 h 561115"/>
              <a:gd name="connsiteX3" fmla="*/ 1926841 w 1985486"/>
              <a:gd name="connsiteY3" fmla="*/ 604120 h 561115"/>
              <a:gd name="connsiteX4" fmla="*/ 1936768 w 1985486"/>
              <a:gd name="connsiteY4" fmla="*/ 604120 h 561115"/>
              <a:gd name="connsiteX5" fmla="*/ 1983384 w 1985486"/>
              <a:gd name="connsiteY5" fmla="*/ 589876 h 561115"/>
              <a:gd name="connsiteX6" fmla="*/ 1989427 w 1985486"/>
              <a:gd name="connsiteY6" fmla="*/ 585991 h 561115"/>
              <a:gd name="connsiteX7" fmla="*/ 1992017 w 1985486"/>
              <a:gd name="connsiteY7" fmla="*/ 583833 h 561115"/>
              <a:gd name="connsiteX8" fmla="*/ 1992017 w 1985486"/>
              <a:gd name="connsiteY8" fmla="*/ 583833 h 561115"/>
              <a:gd name="connsiteX9" fmla="*/ 1997628 w 1985486"/>
              <a:gd name="connsiteY9" fmla="*/ 579517 h 561115"/>
              <a:gd name="connsiteX10" fmla="*/ 2024389 w 1985486"/>
              <a:gd name="connsiteY10" fmla="*/ 517794 h 561115"/>
              <a:gd name="connsiteX11" fmla="*/ 2024389 w 1985486"/>
              <a:gd name="connsiteY11" fmla="*/ 151774 h 561115"/>
              <a:gd name="connsiteX12" fmla="*/ 1938063 w 1985486"/>
              <a:gd name="connsiteY12" fmla="*/ 65448 h 561115"/>
              <a:gd name="connsiteX13" fmla="*/ 1851738 w 1985486"/>
              <a:gd name="connsiteY13" fmla="*/ 151774 h 561115"/>
              <a:gd name="connsiteX14" fmla="*/ 1851738 w 1985486"/>
              <a:gd name="connsiteY14" fmla="*/ 309318 h 561115"/>
              <a:gd name="connsiteX15" fmla="*/ 1851738 w 1985486"/>
              <a:gd name="connsiteY15" fmla="*/ 309318 h 561115"/>
              <a:gd name="connsiteX16" fmla="*/ 26307 w 1985486"/>
              <a:gd name="connsiteY16" fmla="*/ 455066 h 561115"/>
              <a:gd name="connsiteX17" fmla="*/ 20342 w 1985486"/>
              <a:gd name="connsiteY17" fmla="*/ 462114 h 561115"/>
              <a:gd name="connsiteX18" fmla="*/ 30701 w 1985486"/>
              <a:gd name="connsiteY18" fmla="*/ 583833 h 561115"/>
              <a:gd name="connsiteX19" fmla="*/ 152420 w 1985486"/>
              <a:gd name="connsiteY19" fmla="*/ 573474 h 561115"/>
              <a:gd name="connsiteX20" fmla="*/ 1726997 w 1985486"/>
              <a:gd name="connsiteY20" fmla="*/ 430174 h 56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486" h="561115">
                <a:moveTo>
                  <a:pt x="1572043" y="431469"/>
                </a:moveTo>
                <a:cubicBezTo>
                  <a:pt x="1524365" y="431469"/>
                  <a:pt x="1485717" y="470117"/>
                  <a:pt x="1485717" y="517794"/>
                </a:cubicBezTo>
                <a:cubicBezTo>
                  <a:pt x="1485717" y="565472"/>
                  <a:pt x="1524365" y="604120"/>
                  <a:pt x="1572043" y="604120"/>
                </a:cubicBezTo>
                <a:lnTo>
                  <a:pt x="1926841" y="604120"/>
                </a:lnTo>
                <a:cubicBezTo>
                  <a:pt x="1930147" y="604331"/>
                  <a:pt x="1933462" y="604331"/>
                  <a:pt x="1936768" y="604120"/>
                </a:cubicBezTo>
                <a:cubicBezTo>
                  <a:pt x="1953381" y="604124"/>
                  <a:pt x="1969615" y="599165"/>
                  <a:pt x="1983384" y="589876"/>
                </a:cubicBezTo>
                <a:lnTo>
                  <a:pt x="1989427" y="585991"/>
                </a:lnTo>
                <a:lnTo>
                  <a:pt x="1992017" y="583833"/>
                </a:lnTo>
                <a:lnTo>
                  <a:pt x="1992017" y="583833"/>
                </a:lnTo>
                <a:lnTo>
                  <a:pt x="1997628" y="579517"/>
                </a:lnTo>
                <a:cubicBezTo>
                  <a:pt x="2014526" y="563409"/>
                  <a:pt x="2024181" y="541141"/>
                  <a:pt x="2024389" y="517794"/>
                </a:cubicBezTo>
                <a:lnTo>
                  <a:pt x="2024389" y="151774"/>
                </a:lnTo>
                <a:cubicBezTo>
                  <a:pt x="2024389" y="104096"/>
                  <a:pt x="1985741" y="65448"/>
                  <a:pt x="1938063" y="65448"/>
                </a:cubicBezTo>
                <a:cubicBezTo>
                  <a:pt x="1890386" y="65448"/>
                  <a:pt x="1851738" y="104096"/>
                  <a:pt x="1851738" y="151774"/>
                </a:cubicBezTo>
                <a:lnTo>
                  <a:pt x="1851738" y="309318"/>
                </a:lnTo>
                <a:lnTo>
                  <a:pt x="1851738" y="309318"/>
                </a:lnTo>
                <a:cubicBezTo>
                  <a:pt x="1307412" y="-154513"/>
                  <a:pt x="490138" y="-89260"/>
                  <a:pt x="26307" y="455066"/>
                </a:cubicBezTo>
                <a:cubicBezTo>
                  <a:pt x="24308" y="457405"/>
                  <a:pt x="22323" y="459758"/>
                  <a:pt x="20342" y="462114"/>
                </a:cubicBezTo>
                <a:cubicBezTo>
                  <a:pt x="-10408" y="498587"/>
                  <a:pt x="-5772" y="553084"/>
                  <a:pt x="30701" y="583833"/>
                </a:cubicBezTo>
                <a:cubicBezTo>
                  <a:pt x="67173" y="614582"/>
                  <a:pt x="121671" y="609947"/>
                  <a:pt x="152420" y="573474"/>
                </a:cubicBezTo>
                <a:cubicBezTo>
                  <a:pt x="548822" y="101321"/>
                  <a:pt x="1251874" y="37341"/>
                  <a:pt x="1726997" y="430174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EDE3B-4F29-4E10-BF79-BC5A9AC1B7AA}"/>
              </a:ext>
            </a:extLst>
          </p:cNvPr>
          <p:cNvSpPr/>
          <p:nvPr/>
        </p:nvSpPr>
        <p:spPr>
          <a:xfrm>
            <a:off x="7076402" y="1146904"/>
            <a:ext cx="4814147" cy="4753472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5" name="Frihåndsform: figur 21">
            <a:extLst>
              <a:ext uri="{FF2B5EF4-FFF2-40B4-BE49-F238E27FC236}">
                <a16:creationId xmlns:a16="http://schemas.microsoft.com/office/drawing/2014/main" id="{BA382108-F395-4A4F-BF5B-615CF19E4B0C}"/>
              </a:ext>
            </a:extLst>
          </p:cNvPr>
          <p:cNvSpPr/>
          <p:nvPr/>
        </p:nvSpPr>
        <p:spPr>
          <a:xfrm>
            <a:off x="8848886" y="4662958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Substitutter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E3F1F5A-A4E5-4B2C-8524-7FD36DBF7828}"/>
              </a:ext>
            </a:extLst>
          </p:cNvPr>
          <p:cNvSpPr/>
          <p:nvPr/>
        </p:nvSpPr>
        <p:spPr>
          <a:xfrm>
            <a:off x="630290" y="1886406"/>
            <a:ext cx="6032528" cy="3197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Substitutter er produkter eller tjenester som dekker samme behov/nytte som de som tilbys i bransjen din, men som leveres på andre måter. Tog kan eksempelvis være et substitutt for bil. Hva som er konkurrenter og substitutter vil i stor grad avhenge av hvordan bransjen defineres, men det viktigste er å huske substitutter som ikke er direkte konkurrenter, da disse også vil kunne dekke behovene til kundene dine Når det er mange mulige substitutter er ofte dette med på å begrense priser i et marked, da faren for at kunder bytter til et substitutt vil øke med høyere priser.</a:t>
            </a: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r>
              <a:rPr kumimoji="0" lang="nb-NO" sz="1400" b="1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Nyttige spørsmål: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Hvilke andre produkter eller tjenester kan dekke de samme kundebehovene du prøver å dekke?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På hvilken måte skiller substituttene seg fra det du leverer?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304282B-E0F8-40AC-9D58-4B659CBB8125}"/>
              </a:ext>
            </a:extLst>
          </p:cNvPr>
          <p:cNvSpPr txBox="1"/>
          <p:nvPr/>
        </p:nvSpPr>
        <p:spPr>
          <a:xfrm>
            <a:off x="630289" y="1447984"/>
            <a:ext cx="430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Trussel fra substitutter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A821A86-B812-416D-8920-DEC8B211FCE3}"/>
              </a:ext>
            </a:extLst>
          </p:cNvPr>
          <p:cNvCxnSpPr/>
          <p:nvPr/>
        </p:nvCxnSpPr>
        <p:spPr>
          <a:xfrm>
            <a:off x="724490" y="1817316"/>
            <a:ext cx="36394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20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ihåndsform: figur 18">
            <a:extLst>
              <a:ext uri="{FF2B5EF4-FFF2-40B4-BE49-F238E27FC236}">
                <a16:creationId xmlns:a16="http://schemas.microsoft.com/office/drawing/2014/main" id="{7B8290A7-64AA-47FE-A95A-276C4B21B273}"/>
              </a:ext>
            </a:extLst>
          </p:cNvPr>
          <p:cNvSpPr/>
          <p:nvPr/>
        </p:nvSpPr>
        <p:spPr>
          <a:xfrm>
            <a:off x="8338655" y="2410255"/>
            <a:ext cx="2163787" cy="2163787"/>
          </a:xfrm>
          <a:custGeom>
            <a:avLst/>
            <a:gdLst>
              <a:gd name="connsiteX0" fmla="*/ 0 w 2519993"/>
              <a:gd name="connsiteY0" fmla="*/ 1259997 h 2519993"/>
              <a:gd name="connsiteX1" fmla="*/ 1259997 w 2519993"/>
              <a:gd name="connsiteY1" fmla="*/ 0 h 2519993"/>
              <a:gd name="connsiteX2" fmla="*/ 2519994 w 2519993"/>
              <a:gd name="connsiteY2" fmla="*/ 1259997 h 2519993"/>
              <a:gd name="connsiteX3" fmla="*/ 1259997 w 2519993"/>
              <a:gd name="connsiteY3" fmla="*/ 2519994 h 2519993"/>
              <a:gd name="connsiteX4" fmla="*/ 0 w 2519993"/>
              <a:gd name="connsiteY4" fmla="*/ 1259997 h 251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9993" h="2519993">
                <a:moveTo>
                  <a:pt x="0" y="1259997"/>
                </a:moveTo>
                <a:cubicBezTo>
                  <a:pt x="0" y="564120"/>
                  <a:pt x="564120" y="0"/>
                  <a:pt x="1259997" y="0"/>
                </a:cubicBezTo>
                <a:cubicBezTo>
                  <a:pt x="1955874" y="0"/>
                  <a:pt x="2519994" y="564120"/>
                  <a:pt x="2519994" y="1259997"/>
                </a:cubicBezTo>
                <a:cubicBezTo>
                  <a:pt x="2519994" y="1955874"/>
                  <a:pt x="1955874" y="2519994"/>
                  <a:pt x="1259997" y="2519994"/>
                </a:cubicBezTo>
                <a:cubicBezTo>
                  <a:pt x="564120" y="2519994"/>
                  <a:pt x="0" y="1955874"/>
                  <a:pt x="0" y="125999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KONKURRENTER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BRANSJEN</a:t>
            </a:r>
          </a:p>
        </p:txBody>
      </p:sp>
      <p:sp>
        <p:nvSpPr>
          <p:cNvPr id="39" name="Bred bue 15">
            <a:extLst>
              <a:ext uri="{FF2B5EF4-FFF2-40B4-BE49-F238E27FC236}">
                <a16:creationId xmlns:a16="http://schemas.microsoft.com/office/drawing/2014/main" id="{AF61AA84-805F-4A40-984B-7D172C8E3DE7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5400000"/>
              <a:gd name="adj2" fmla="val 108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Bred bue 3">
            <a:extLst>
              <a:ext uri="{FF2B5EF4-FFF2-40B4-BE49-F238E27FC236}">
                <a16:creationId xmlns:a16="http://schemas.microsoft.com/office/drawing/2014/main" id="{26314D94-4BEF-495D-BAEC-D8FF051487CC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0800000"/>
              <a:gd name="adj2" fmla="val 16200000"/>
              <a:gd name="adj3" fmla="val 464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Bred bue 16">
            <a:extLst>
              <a:ext uri="{FF2B5EF4-FFF2-40B4-BE49-F238E27FC236}">
                <a16:creationId xmlns:a16="http://schemas.microsoft.com/office/drawing/2014/main" id="{80B4398D-59AD-40FD-85BD-C5052839ECB2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0"/>
              <a:gd name="adj2" fmla="val 54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Bred bue 17">
            <a:extLst>
              <a:ext uri="{FF2B5EF4-FFF2-40B4-BE49-F238E27FC236}">
                <a16:creationId xmlns:a16="http://schemas.microsoft.com/office/drawing/2014/main" id="{65FC3056-8D45-4F3D-B97B-E6076F81EC76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6200000"/>
              <a:gd name="adj2" fmla="val 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rihåndsform: figur 19">
            <a:extLst>
              <a:ext uri="{FF2B5EF4-FFF2-40B4-BE49-F238E27FC236}">
                <a16:creationId xmlns:a16="http://schemas.microsoft.com/office/drawing/2014/main" id="{91E8012D-6901-4D9E-9FBB-FDB4143469C4}"/>
              </a:ext>
            </a:extLst>
          </p:cNvPr>
          <p:cNvSpPr/>
          <p:nvPr/>
        </p:nvSpPr>
        <p:spPr>
          <a:xfrm>
            <a:off x="8848886" y="1174304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Potensielle etablerere</a:t>
            </a:r>
            <a:endParaRPr kumimoji="0" lang="nb-NO" sz="1100" b="0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5" name="Frihåndsform: figur 21">
            <a:extLst>
              <a:ext uri="{FF2B5EF4-FFF2-40B4-BE49-F238E27FC236}">
                <a16:creationId xmlns:a16="http://schemas.microsoft.com/office/drawing/2014/main" id="{BA382108-F395-4A4F-BF5B-615CF19E4B0C}"/>
              </a:ext>
            </a:extLst>
          </p:cNvPr>
          <p:cNvSpPr/>
          <p:nvPr/>
        </p:nvSpPr>
        <p:spPr>
          <a:xfrm>
            <a:off x="8848886" y="4662958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Substitutter</a:t>
            </a:r>
          </a:p>
        </p:txBody>
      </p:sp>
      <p:sp>
        <p:nvSpPr>
          <p:cNvPr id="46" name="Frihåndsform: figur 22">
            <a:extLst>
              <a:ext uri="{FF2B5EF4-FFF2-40B4-BE49-F238E27FC236}">
                <a16:creationId xmlns:a16="http://schemas.microsoft.com/office/drawing/2014/main" id="{08A92FE5-0AF9-4A8E-AE39-5030AA15D988}"/>
              </a:ext>
            </a:extLst>
          </p:cNvPr>
          <p:cNvSpPr/>
          <p:nvPr/>
        </p:nvSpPr>
        <p:spPr>
          <a:xfrm>
            <a:off x="7104559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Leverandører</a:t>
            </a:r>
          </a:p>
        </p:txBody>
      </p:sp>
      <p:sp>
        <p:nvSpPr>
          <p:cNvPr id="48" name="Grafikk 4" descr="Spill av">
            <a:extLst>
              <a:ext uri="{FF2B5EF4-FFF2-40B4-BE49-F238E27FC236}">
                <a16:creationId xmlns:a16="http://schemas.microsoft.com/office/drawing/2014/main" id="{D6149BC1-2079-44D1-AA7A-B2C3B54A2E71}"/>
              </a:ext>
            </a:extLst>
          </p:cNvPr>
          <p:cNvSpPr/>
          <p:nvPr/>
        </p:nvSpPr>
        <p:spPr>
          <a:xfrm>
            <a:off x="8223905" y="3293736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Grafikk 4" descr="Spill av">
            <a:extLst>
              <a:ext uri="{FF2B5EF4-FFF2-40B4-BE49-F238E27FC236}">
                <a16:creationId xmlns:a16="http://schemas.microsoft.com/office/drawing/2014/main" id="{DB4D2ED5-7BFD-4375-AF72-47DF128E03B8}"/>
              </a:ext>
            </a:extLst>
          </p:cNvPr>
          <p:cNvSpPr/>
          <p:nvPr/>
        </p:nvSpPr>
        <p:spPr>
          <a:xfrm rot="5400000">
            <a:off x="9368925" y="2150935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Grafikk 4" descr="Spill av">
            <a:extLst>
              <a:ext uri="{FF2B5EF4-FFF2-40B4-BE49-F238E27FC236}">
                <a16:creationId xmlns:a16="http://schemas.microsoft.com/office/drawing/2014/main" id="{93B5AE6D-A1AC-4356-BB5B-D1F7DFAFBEE3}"/>
              </a:ext>
            </a:extLst>
          </p:cNvPr>
          <p:cNvSpPr/>
          <p:nvPr/>
        </p:nvSpPr>
        <p:spPr>
          <a:xfrm rot="16200000" flipV="1">
            <a:off x="9355278" y="4438368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DE7ED2-BB56-4F43-9A0B-593377659947}"/>
              </a:ext>
            </a:extLst>
          </p:cNvPr>
          <p:cNvSpPr/>
          <p:nvPr/>
        </p:nvSpPr>
        <p:spPr>
          <a:xfrm>
            <a:off x="5127055" y="6114196"/>
            <a:ext cx="4016945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Grafikk 4" descr="Spill av">
            <a:extLst>
              <a:ext uri="{FF2B5EF4-FFF2-40B4-BE49-F238E27FC236}">
                <a16:creationId xmlns:a16="http://schemas.microsoft.com/office/drawing/2014/main" id="{3193B50D-7669-4143-9C98-61976E106CDF}"/>
              </a:ext>
            </a:extLst>
          </p:cNvPr>
          <p:cNvSpPr/>
          <p:nvPr/>
        </p:nvSpPr>
        <p:spPr>
          <a:xfrm flipH="1">
            <a:off x="10494207" y="3299000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2" name="Frihåndsform: figur 24">
            <a:extLst>
              <a:ext uri="{FF2B5EF4-FFF2-40B4-BE49-F238E27FC236}">
                <a16:creationId xmlns:a16="http://schemas.microsoft.com/office/drawing/2014/main" id="{8A1877D7-80D3-40CE-A5F0-9C0E0DEF08B2}"/>
              </a:ext>
            </a:extLst>
          </p:cNvPr>
          <p:cNvSpPr/>
          <p:nvPr/>
        </p:nvSpPr>
        <p:spPr>
          <a:xfrm>
            <a:off x="8464380" y="3149898"/>
            <a:ext cx="897120" cy="1146006"/>
          </a:xfrm>
          <a:custGeom>
            <a:avLst/>
            <a:gdLst>
              <a:gd name="connsiteX0" fmla="*/ 1350707 w 1424371"/>
              <a:gd name="connsiteY0" fmla="*/ 1618971 h 1769673"/>
              <a:gd name="connsiteX1" fmla="*/ 414075 w 1424371"/>
              <a:gd name="connsiteY1" fmla="*/ 512278 h 1769673"/>
              <a:gd name="connsiteX2" fmla="*/ 434793 w 1424371"/>
              <a:gd name="connsiteY2" fmla="*/ 309845 h 1769673"/>
              <a:gd name="connsiteX3" fmla="*/ 438246 w 1424371"/>
              <a:gd name="connsiteY3" fmla="*/ 309845 h 1769673"/>
              <a:gd name="connsiteX4" fmla="*/ 517234 w 1424371"/>
              <a:gd name="connsiteY4" fmla="*/ 446671 h 1769673"/>
              <a:gd name="connsiteX5" fmla="*/ 635284 w 1424371"/>
              <a:gd name="connsiteY5" fmla="*/ 478396 h 1769673"/>
              <a:gd name="connsiteX6" fmla="*/ 667009 w 1424371"/>
              <a:gd name="connsiteY6" fmla="*/ 360346 h 1769673"/>
              <a:gd name="connsiteX7" fmla="*/ 483567 w 1424371"/>
              <a:gd name="connsiteY7" fmla="*/ 43099 h 1769673"/>
              <a:gd name="connsiteX8" fmla="*/ 431340 w 1424371"/>
              <a:gd name="connsiteY8" fmla="*/ 2958 h 1769673"/>
              <a:gd name="connsiteX9" fmla="*/ 365733 w 1424371"/>
              <a:gd name="connsiteY9" fmla="*/ 11590 h 1769673"/>
              <a:gd name="connsiteX10" fmla="*/ 46328 w 1424371"/>
              <a:gd name="connsiteY10" fmla="*/ 195895 h 1769673"/>
              <a:gd name="connsiteX11" fmla="*/ 9851 w 1424371"/>
              <a:gd name="connsiteY11" fmla="*/ 312400 h 1769673"/>
              <a:gd name="connsiteX12" fmla="*/ 126356 w 1424371"/>
              <a:gd name="connsiteY12" fmla="*/ 348877 h 1769673"/>
              <a:gd name="connsiteX13" fmla="*/ 132654 w 1424371"/>
              <a:gd name="connsiteY13" fmla="*/ 345238 h 1769673"/>
              <a:gd name="connsiteX14" fmla="*/ 264732 w 1424371"/>
              <a:gd name="connsiteY14" fmla="*/ 268840 h 1769673"/>
              <a:gd name="connsiteX15" fmla="*/ 241424 w 1424371"/>
              <a:gd name="connsiteY15" fmla="*/ 512278 h 1769673"/>
              <a:gd name="connsiteX16" fmla="*/ 1320493 w 1424371"/>
              <a:gd name="connsiteY16" fmla="*/ 1789033 h 1769673"/>
              <a:gd name="connsiteX17" fmla="*/ 1335168 w 1424371"/>
              <a:gd name="connsiteY17" fmla="*/ 1789033 h 1769673"/>
              <a:gd name="connsiteX18" fmla="*/ 1428400 w 1424371"/>
              <a:gd name="connsiteY18" fmla="*/ 1709614 h 1769673"/>
              <a:gd name="connsiteX19" fmla="*/ 1348980 w 1424371"/>
              <a:gd name="connsiteY19" fmla="*/ 1616382 h 176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24371" h="1769673">
                <a:moveTo>
                  <a:pt x="1350707" y="1618971"/>
                </a:moveTo>
                <a:cubicBezTo>
                  <a:pt x="809273" y="1529815"/>
                  <a:pt x="412500" y="1061002"/>
                  <a:pt x="414075" y="512278"/>
                </a:cubicBezTo>
                <a:cubicBezTo>
                  <a:pt x="414891" y="444314"/>
                  <a:pt x="421823" y="376566"/>
                  <a:pt x="434793" y="309845"/>
                </a:cubicBezTo>
                <a:lnTo>
                  <a:pt x="438246" y="309845"/>
                </a:lnTo>
                <a:lnTo>
                  <a:pt x="517234" y="446671"/>
                </a:lnTo>
                <a:cubicBezTo>
                  <a:pt x="541073" y="488030"/>
                  <a:pt x="593926" y="502234"/>
                  <a:pt x="635284" y="478396"/>
                </a:cubicBezTo>
                <a:cubicBezTo>
                  <a:pt x="676643" y="454557"/>
                  <a:pt x="690848" y="401704"/>
                  <a:pt x="667009" y="360346"/>
                </a:cubicBezTo>
                <a:lnTo>
                  <a:pt x="483567" y="43099"/>
                </a:lnTo>
                <a:cubicBezTo>
                  <a:pt x="472146" y="23344"/>
                  <a:pt x="453370" y="8910"/>
                  <a:pt x="431340" y="2958"/>
                </a:cubicBezTo>
                <a:cubicBezTo>
                  <a:pt x="409193" y="-2994"/>
                  <a:pt x="385588" y="113"/>
                  <a:pt x="365733" y="11590"/>
                </a:cubicBezTo>
                <a:lnTo>
                  <a:pt x="46328" y="195895"/>
                </a:lnTo>
                <a:cubicBezTo>
                  <a:pt x="4085" y="217995"/>
                  <a:pt x="-12248" y="270157"/>
                  <a:pt x="9851" y="312400"/>
                </a:cubicBezTo>
                <a:cubicBezTo>
                  <a:pt x="31951" y="354648"/>
                  <a:pt x="84113" y="370976"/>
                  <a:pt x="126356" y="348877"/>
                </a:cubicBezTo>
                <a:cubicBezTo>
                  <a:pt x="128506" y="347755"/>
                  <a:pt x="130608" y="346542"/>
                  <a:pt x="132654" y="345238"/>
                </a:cubicBezTo>
                <a:lnTo>
                  <a:pt x="264732" y="268840"/>
                </a:lnTo>
                <a:cubicBezTo>
                  <a:pt x="249370" y="349080"/>
                  <a:pt x="241566" y="430584"/>
                  <a:pt x="241424" y="512278"/>
                </a:cubicBezTo>
                <a:cubicBezTo>
                  <a:pt x="239464" y="1144855"/>
                  <a:pt x="696437" y="1685546"/>
                  <a:pt x="1320493" y="1789033"/>
                </a:cubicBezTo>
                <a:lnTo>
                  <a:pt x="1335168" y="1789033"/>
                </a:lnTo>
                <a:cubicBezTo>
                  <a:pt x="1382846" y="1792849"/>
                  <a:pt x="1424584" y="1757291"/>
                  <a:pt x="1428400" y="1709614"/>
                </a:cubicBezTo>
                <a:cubicBezTo>
                  <a:pt x="1432215" y="1661936"/>
                  <a:pt x="1396658" y="1620197"/>
                  <a:pt x="1348980" y="1616382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3" name="Frihåndsform: figur 25">
            <a:extLst>
              <a:ext uri="{FF2B5EF4-FFF2-40B4-BE49-F238E27FC236}">
                <a16:creationId xmlns:a16="http://schemas.microsoft.com/office/drawing/2014/main" id="{DB32B9A2-C3C1-42DC-9A33-7CBF03B4BA1A}"/>
              </a:ext>
            </a:extLst>
          </p:cNvPr>
          <p:cNvSpPr/>
          <p:nvPr/>
        </p:nvSpPr>
        <p:spPr>
          <a:xfrm>
            <a:off x="9504440" y="3152598"/>
            <a:ext cx="734008" cy="1257811"/>
          </a:xfrm>
          <a:custGeom>
            <a:avLst/>
            <a:gdLst>
              <a:gd name="connsiteX0" fmla="*/ 1179872 w 1165394"/>
              <a:gd name="connsiteY0" fmla="*/ 508110 h 1942324"/>
              <a:gd name="connsiteX1" fmla="*/ 1099158 w 1165394"/>
              <a:gd name="connsiteY1" fmla="*/ 56196 h 1942324"/>
              <a:gd name="connsiteX2" fmla="*/ 988013 w 1165394"/>
              <a:gd name="connsiteY2" fmla="*/ 5479 h 1942324"/>
              <a:gd name="connsiteX3" fmla="*/ 937297 w 1165394"/>
              <a:gd name="connsiteY3" fmla="*/ 116623 h 1942324"/>
              <a:gd name="connsiteX4" fmla="*/ 276846 w 1165394"/>
              <a:gd name="connsiteY4" fmla="*/ 1559749 h 1942324"/>
              <a:gd name="connsiteX5" fmla="*/ 264390 w 1165394"/>
              <a:gd name="connsiteY5" fmla="*/ 1564302 h 1942324"/>
              <a:gd name="connsiteX6" fmla="*/ 264390 w 1165394"/>
              <a:gd name="connsiteY6" fmla="*/ 1564302 h 1942324"/>
              <a:gd name="connsiteX7" fmla="*/ 342946 w 1165394"/>
              <a:gd name="connsiteY7" fmla="*/ 1427045 h 1942324"/>
              <a:gd name="connsiteX8" fmla="*/ 311005 w 1165394"/>
              <a:gd name="connsiteY8" fmla="*/ 1308779 h 1942324"/>
              <a:gd name="connsiteX9" fmla="*/ 192740 w 1165394"/>
              <a:gd name="connsiteY9" fmla="*/ 1340719 h 1942324"/>
              <a:gd name="connsiteX10" fmla="*/ 11456 w 1165394"/>
              <a:gd name="connsiteY10" fmla="*/ 1658829 h 1942324"/>
              <a:gd name="connsiteX11" fmla="*/ 43392 w 1165394"/>
              <a:gd name="connsiteY11" fmla="*/ 1776659 h 1942324"/>
              <a:gd name="connsiteX12" fmla="*/ 43396 w 1165394"/>
              <a:gd name="connsiteY12" fmla="*/ 1776663 h 1942324"/>
              <a:gd name="connsiteX13" fmla="*/ 361506 w 1165394"/>
              <a:gd name="connsiteY13" fmla="*/ 1958378 h 1942324"/>
              <a:gd name="connsiteX14" fmla="*/ 479772 w 1165394"/>
              <a:gd name="connsiteY14" fmla="*/ 1926438 h 1942324"/>
              <a:gd name="connsiteX15" fmla="*/ 447832 w 1165394"/>
              <a:gd name="connsiteY15" fmla="*/ 1808172 h 1942324"/>
              <a:gd name="connsiteX16" fmla="*/ 313164 w 1165394"/>
              <a:gd name="connsiteY16" fmla="*/ 1731774 h 1942324"/>
              <a:gd name="connsiteX17" fmla="*/ 1179872 w 1165394"/>
              <a:gd name="connsiteY17" fmla="*/ 508110 h 1942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65394" h="1942324">
                <a:moveTo>
                  <a:pt x="1179872" y="508110"/>
                </a:moveTo>
                <a:cubicBezTo>
                  <a:pt x="1180049" y="353872"/>
                  <a:pt x="1152718" y="200838"/>
                  <a:pt x="1099158" y="56196"/>
                </a:cubicBezTo>
                <a:cubicBezTo>
                  <a:pt x="1082471" y="11500"/>
                  <a:pt x="1032708" y="-11207"/>
                  <a:pt x="988013" y="5479"/>
                </a:cubicBezTo>
                <a:cubicBezTo>
                  <a:pt x="943318" y="22166"/>
                  <a:pt x="920610" y="71928"/>
                  <a:pt x="937297" y="116623"/>
                </a:cubicBezTo>
                <a:cubicBezTo>
                  <a:pt x="1153426" y="697508"/>
                  <a:pt x="857735" y="1343620"/>
                  <a:pt x="276846" y="1559749"/>
                </a:cubicBezTo>
                <a:cubicBezTo>
                  <a:pt x="272703" y="1561294"/>
                  <a:pt x="268551" y="1562809"/>
                  <a:pt x="264390" y="1564302"/>
                </a:cubicBezTo>
                <a:lnTo>
                  <a:pt x="264390" y="1564302"/>
                </a:lnTo>
                <a:lnTo>
                  <a:pt x="342946" y="1427045"/>
                </a:lnTo>
                <a:cubicBezTo>
                  <a:pt x="366785" y="1385565"/>
                  <a:pt x="352485" y="1332618"/>
                  <a:pt x="311005" y="1308779"/>
                </a:cubicBezTo>
                <a:cubicBezTo>
                  <a:pt x="269526" y="1284940"/>
                  <a:pt x="216578" y="1299240"/>
                  <a:pt x="192740" y="1340719"/>
                </a:cubicBezTo>
                <a:lnTo>
                  <a:pt x="11456" y="1658829"/>
                </a:lnTo>
                <a:cubicBezTo>
                  <a:pt x="-12262" y="1700187"/>
                  <a:pt x="2034" y="1752941"/>
                  <a:pt x="43392" y="1776659"/>
                </a:cubicBezTo>
                <a:cubicBezTo>
                  <a:pt x="43392" y="1776663"/>
                  <a:pt x="43396" y="1776663"/>
                  <a:pt x="43396" y="1776663"/>
                </a:cubicBezTo>
                <a:lnTo>
                  <a:pt x="361506" y="1958378"/>
                </a:lnTo>
                <a:cubicBezTo>
                  <a:pt x="402985" y="1982217"/>
                  <a:pt x="455933" y="1967917"/>
                  <a:pt x="479772" y="1926438"/>
                </a:cubicBezTo>
                <a:cubicBezTo>
                  <a:pt x="503611" y="1884959"/>
                  <a:pt x="489311" y="1832011"/>
                  <a:pt x="447832" y="1808172"/>
                </a:cubicBezTo>
                <a:lnTo>
                  <a:pt x="313164" y="1731774"/>
                </a:lnTo>
                <a:cubicBezTo>
                  <a:pt x="833953" y="1551112"/>
                  <a:pt x="1182267" y="1059337"/>
                  <a:pt x="1179872" y="508110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4" name="Frihåndsform: figur 26">
            <a:extLst>
              <a:ext uri="{FF2B5EF4-FFF2-40B4-BE49-F238E27FC236}">
                <a16:creationId xmlns:a16="http://schemas.microsoft.com/office/drawing/2014/main" id="{BEAC5576-E794-4CEF-9DA3-A6379825B9C6}"/>
              </a:ext>
            </a:extLst>
          </p:cNvPr>
          <p:cNvSpPr/>
          <p:nvPr/>
        </p:nvSpPr>
        <p:spPr>
          <a:xfrm>
            <a:off x="8795283" y="2642364"/>
            <a:ext cx="1250532" cy="363368"/>
          </a:xfrm>
          <a:custGeom>
            <a:avLst/>
            <a:gdLst>
              <a:gd name="connsiteX0" fmla="*/ 1572043 w 1985486"/>
              <a:gd name="connsiteY0" fmla="*/ 431469 h 561115"/>
              <a:gd name="connsiteX1" fmla="*/ 1485717 w 1985486"/>
              <a:gd name="connsiteY1" fmla="*/ 517794 h 561115"/>
              <a:gd name="connsiteX2" fmla="*/ 1572043 w 1985486"/>
              <a:gd name="connsiteY2" fmla="*/ 604120 h 561115"/>
              <a:gd name="connsiteX3" fmla="*/ 1926841 w 1985486"/>
              <a:gd name="connsiteY3" fmla="*/ 604120 h 561115"/>
              <a:gd name="connsiteX4" fmla="*/ 1936768 w 1985486"/>
              <a:gd name="connsiteY4" fmla="*/ 604120 h 561115"/>
              <a:gd name="connsiteX5" fmla="*/ 1983384 w 1985486"/>
              <a:gd name="connsiteY5" fmla="*/ 589876 h 561115"/>
              <a:gd name="connsiteX6" fmla="*/ 1989427 w 1985486"/>
              <a:gd name="connsiteY6" fmla="*/ 585991 h 561115"/>
              <a:gd name="connsiteX7" fmla="*/ 1992017 w 1985486"/>
              <a:gd name="connsiteY7" fmla="*/ 583833 h 561115"/>
              <a:gd name="connsiteX8" fmla="*/ 1992017 w 1985486"/>
              <a:gd name="connsiteY8" fmla="*/ 583833 h 561115"/>
              <a:gd name="connsiteX9" fmla="*/ 1997628 w 1985486"/>
              <a:gd name="connsiteY9" fmla="*/ 579517 h 561115"/>
              <a:gd name="connsiteX10" fmla="*/ 2024389 w 1985486"/>
              <a:gd name="connsiteY10" fmla="*/ 517794 h 561115"/>
              <a:gd name="connsiteX11" fmla="*/ 2024389 w 1985486"/>
              <a:gd name="connsiteY11" fmla="*/ 151774 h 561115"/>
              <a:gd name="connsiteX12" fmla="*/ 1938063 w 1985486"/>
              <a:gd name="connsiteY12" fmla="*/ 65448 h 561115"/>
              <a:gd name="connsiteX13" fmla="*/ 1851738 w 1985486"/>
              <a:gd name="connsiteY13" fmla="*/ 151774 h 561115"/>
              <a:gd name="connsiteX14" fmla="*/ 1851738 w 1985486"/>
              <a:gd name="connsiteY14" fmla="*/ 309318 h 561115"/>
              <a:gd name="connsiteX15" fmla="*/ 1851738 w 1985486"/>
              <a:gd name="connsiteY15" fmla="*/ 309318 h 561115"/>
              <a:gd name="connsiteX16" fmla="*/ 26307 w 1985486"/>
              <a:gd name="connsiteY16" fmla="*/ 455066 h 561115"/>
              <a:gd name="connsiteX17" fmla="*/ 20342 w 1985486"/>
              <a:gd name="connsiteY17" fmla="*/ 462114 h 561115"/>
              <a:gd name="connsiteX18" fmla="*/ 30701 w 1985486"/>
              <a:gd name="connsiteY18" fmla="*/ 583833 h 561115"/>
              <a:gd name="connsiteX19" fmla="*/ 152420 w 1985486"/>
              <a:gd name="connsiteY19" fmla="*/ 573474 h 561115"/>
              <a:gd name="connsiteX20" fmla="*/ 1726997 w 1985486"/>
              <a:gd name="connsiteY20" fmla="*/ 430174 h 56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486" h="561115">
                <a:moveTo>
                  <a:pt x="1572043" y="431469"/>
                </a:moveTo>
                <a:cubicBezTo>
                  <a:pt x="1524365" y="431469"/>
                  <a:pt x="1485717" y="470117"/>
                  <a:pt x="1485717" y="517794"/>
                </a:cubicBezTo>
                <a:cubicBezTo>
                  <a:pt x="1485717" y="565472"/>
                  <a:pt x="1524365" y="604120"/>
                  <a:pt x="1572043" y="604120"/>
                </a:cubicBezTo>
                <a:lnTo>
                  <a:pt x="1926841" y="604120"/>
                </a:lnTo>
                <a:cubicBezTo>
                  <a:pt x="1930147" y="604331"/>
                  <a:pt x="1933462" y="604331"/>
                  <a:pt x="1936768" y="604120"/>
                </a:cubicBezTo>
                <a:cubicBezTo>
                  <a:pt x="1953381" y="604124"/>
                  <a:pt x="1969615" y="599165"/>
                  <a:pt x="1983384" y="589876"/>
                </a:cubicBezTo>
                <a:lnTo>
                  <a:pt x="1989427" y="585991"/>
                </a:lnTo>
                <a:lnTo>
                  <a:pt x="1992017" y="583833"/>
                </a:lnTo>
                <a:lnTo>
                  <a:pt x="1992017" y="583833"/>
                </a:lnTo>
                <a:lnTo>
                  <a:pt x="1997628" y="579517"/>
                </a:lnTo>
                <a:cubicBezTo>
                  <a:pt x="2014526" y="563409"/>
                  <a:pt x="2024181" y="541141"/>
                  <a:pt x="2024389" y="517794"/>
                </a:cubicBezTo>
                <a:lnTo>
                  <a:pt x="2024389" y="151774"/>
                </a:lnTo>
                <a:cubicBezTo>
                  <a:pt x="2024389" y="104096"/>
                  <a:pt x="1985741" y="65448"/>
                  <a:pt x="1938063" y="65448"/>
                </a:cubicBezTo>
                <a:cubicBezTo>
                  <a:pt x="1890386" y="65448"/>
                  <a:pt x="1851738" y="104096"/>
                  <a:pt x="1851738" y="151774"/>
                </a:cubicBezTo>
                <a:lnTo>
                  <a:pt x="1851738" y="309318"/>
                </a:lnTo>
                <a:lnTo>
                  <a:pt x="1851738" y="309318"/>
                </a:lnTo>
                <a:cubicBezTo>
                  <a:pt x="1307412" y="-154513"/>
                  <a:pt x="490138" y="-89260"/>
                  <a:pt x="26307" y="455066"/>
                </a:cubicBezTo>
                <a:cubicBezTo>
                  <a:pt x="24308" y="457405"/>
                  <a:pt x="22323" y="459758"/>
                  <a:pt x="20342" y="462114"/>
                </a:cubicBezTo>
                <a:cubicBezTo>
                  <a:pt x="-10408" y="498587"/>
                  <a:pt x="-5772" y="553084"/>
                  <a:pt x="30701" y="583833"/>
                </a:cubicBezTo>
                <a:cubicBezTo>
                  <a:pt x="67173" y="614582"/>
                  <a:pt x="121671" y="609947"/>
                  <a:pt x="152420" y="573474"/>
                </a:cubicBezTo>
                <a:cubicBezTo>
                  <a:pt x="548822" y="101321"/>
                  <a:pt x="1251874" y="37341"/>
                  <a:pt x="1726997" y="430174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EDE3B-4F29-4E10-BF79-BC5A9AC1B7AA}"/>
              </a:ext>
            </a:extLst>
          </p:cNvPr>
          <p:cNvSpPr/>
          <p:nvPr/>
        </p:nvSpPr>
        <p:spPr>
          <a:xfrm>
            <a:off x="7054487" y="1075075"/>
            <a:ext cx="4814147" cy="4753472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4" name="Frihåndsform: figur 20">
            <a:extLst>
              <a:ext uri="{FF2B5EF4-FFF2-40B4-BE49-F238E27FC236}">
                <a16:creationId xmlns:a16="http://schemas.microsoft.com/office/drawing/2014/main" id="{2BE8D80A-F778-40C4-AFA4-3C37D60749DD}"/>
              </a:ext>
            </a:extLst>
          </p:cNvPr>
          <p:cNvSpPr/>
          <p:nvPr/>
        </p:nvSpPr>
        <p:spPr>
          <a:xfrm>
            <a:off x="10593213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E3C4D51-F649-4717-B3B1-DBBC08246E30}"/>
              </a:ext>
            </a:extLst>
          </p:cNvPr>
          <p:cNvSpPr/>
          <p:nvPr/>
        </p:nvSpPr>
        <p:spPr>
          <a:xfrm>
            <a:off x="630290" y="1886406"/>
            <a:ext cx="6032528" cy="3782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Kunder er de som betaler for dine produkter og tjenester, ikke nødvendigvis sluttbruker. Dersom kundene har høy forhandlingsmakt kan de bruke dette til å presse ned priser eller å få økt kvalitet på bekostning av din lønnsomhet. Forhandlingsmakten påvirkes av hvor enkelt det er for kundene dine å bytte til andre leverandører og hvor konsentrert kundeporteføljen din er. Dersom du bare har én stor kunde er du svært avhengig av den, men om du har 1 million kunder har det mindre betydning om en av dem bytter til en konkurrent.</a:t>
            </a: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r>
              <a:rPr kumimoji="0" lang="nb-NO" sz="1400" b="1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Nyttige spørsmål: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enkelt er det for kundene dine å bytte til en annen leverandør?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Er det noe som gjør det vanskelig for kunder å endre leverandør?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Har du mange små eller få store kunder?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lett kan kundene dine bidra til å få ned prisene for produktene eller tjenestene du tilbyr?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  <a:defRPr/>
            </a:pPr>
            <a:endParaRPr kumimoji="0" lang="nb-NO" sz="14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0FA932-B5EF-422D-BB1E-48E41254C78C}"/>
              </a:ext>
            </a:extLst>
          </p:cNvPr>
          <p:cNvSpPr txBox="1"/>
          <p:nvPr/>
        </p:nvSpPr>
        <p:spPr>
          <a:xfrm>
            <a:off x="630289" y="1447984"/>
            <a:ext cx="430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</a:t>
            </a: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unders forhandlingsmakt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A00C6DD0-14DB-4E1F-99F7-005FD904EE89}"/>
              </a:ext>
            </a:extLst>
          </p:cNvPr>
          <p:cNvCxnSpPr/>
          <p:nvPr/>
        </p:nvCxnSpPr>
        <p:spPr>
          <a:xfrm>
            <a:off x="724490" y="1817316"/>
            <a:ext cx="36394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00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ihåndsform: figur 18">
            <a:extLst>
              <a:ext uri="{FF2B5EF4-FFF2-40B4-BE49-F238E27FC236}">
                <a16:creationId xmlns:a16="http://schemas.microsoft.com/office/drawing/2014/main" id="{7B8290A7-64AA-47FE-A95A-276C4B21B273}"/>
              </a:ext>
            </a:extLst>
          </p:cNvPr>
          <p:cNvSpPr/>
          <p:nvPr/>
        </p:nvSpPr>
        <p:spPr>
          <a:xfrm>
            <a:off x="8338655" y="2410255"/>
            <a:ext cx="2163787" cy="2163787"/>
          </a:xfrm>
          <a:custGeom>
            <a:avLst/>
            <a:gdLst>
              <a:gd name="connsiteX0" fmla="*/ 0 w 2519993"/>
              <a:gd name="connsiteY0" fmla="*/ 1259997 h 2519993"/>
              <a:gd name="connsiteX1" fmla="*/ 1259997 w 2519993"/>
              <a:gd name="connsiteY1" fmla="*/ 0 h 2519993"/>
              <a:gd name="connsiteX2" fmla="*/ 2519994 w 2519993"/>
              <a:gd name="connsiteY2" fmla="*/ 1259997 h 2519993"/>
              <a:gd name="connsiteX3" fmla="*/ 1259997 w 2519993"/>
              <a:gd name="connsiteY3" fmla="*/ 2519994 h 2519993"/>
              <a:gd name="connsiteX4" fmla="*/ 0 w 2519993"/>
              <a:gd name="connsiteY4" fmla="*/ 1259997 h 251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9993" h="2519993">
                <a:moveTo>
                  <a:pt x="0" y="1259997"/>
                </a:moveTo>
                <a:cubicBezTo>
                  <a:pt x="0" y="564120"/>
                  <a:pt x="564120" y="0"/>
                  <a:pt x="1259997" y="0"/>
                </a:cubicBezTo>
                <a:cubicBezTo>
                  <a:pt x="1955874" y="0"/>
                  <a:pt x="2519994" y="564120"/>
                  <a:pt x="2519994" y="1259997"/>
                </a:cubicBezTo>
                <a:cubicBezTo>
                  <a:pt x="2519994" y="1955874"/>
                  <a:pt x="1955874" y="2519994"/>
                  <a:pt x="1259997" y="2519994"/>
                </a:cubicBezTo>
                <a:cubicBezTo>
                  <a:pt x="564120" y="2519994"/>
                  <a:pt x="0" y="1955874"/>
                  <a:pt x="0" y="125999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KONKURRENTER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</a:t>
            </a:r>
            <a:b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BRANSJEN</a:t>
            </a:r>
          </a:p>
        </p:txBody>
      </p:sp>
      <p:sp>
        <p:nvSpPr>
          <p:cNvPr id="39" name="Bred bue 15">
            <a:extLst>
              <a:ext uri="{FF2B5EF4-FFF2-40B4-BE49-F238E27FC236}">
                <a16:creationId xmlns:a16="http://schemas.microsoft.com/office/drawing/2014/main" id="{AF61AA84-805F-4A40-984B-7D172C8E3DE7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5400000"/>
              <a:gd name="adj2" fmla="val 108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Bred bue 3">
            <a:extLst>
              <a:ext uri="{FF2B5EF4-FFF2-40B4-BE49-F238E27FC236}">
                <a16:creationId xmlns:a16="http://schemas.microsoft.com/office/drawing/2014/main" id="{26314D94-4BEF-495D-BAEC-D8FF051487CC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0800000"/>
              <a:gd name="adj2" fmla="val 16200000"/>
              <a:gd name="adj3" fmla="val 464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Bred bue 16">
            <a:extLst>
              <a:ext uri="{FF2B5EF4-FFF2-40B4-BE49-F238E27FC236}">
                <a16:creationId xmlns:a16="http://schemas.microsoft.com/office/drawing/2014/main" id="{80B4398D-59AD-40FD-85BD-C5052839ECB2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0"/>
              <a:gd name="adj2" fmla="val 54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Bred bue 17">
            <a:extLst>
              <a:ext uri="{FF2B5EF4-FFF2-40B4-BE49-F238E27FC236}">
                <a16:creationId xmlns:a16="http://schemas.microsoft.com/office/drawing/2014/main" id="{65FC3056-8D45-4F3D-B97B-E6076F81EC76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6200000"/>
              <a:gd name="adj2" fmla="val 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rihåndsform: figur 19">
            <a:extLst>
              <a:ext uri="{FF2B5EF4-FFF2-40B4-BE49-F238E27FC236}">
                <a16:creationId xmlns:a16="http://schemas.microsoft.com/office/drawing/2014/main" id="{91E8012D-6901-4D9E-9FBB-FDB4143469C4}"/>
              </a:ext>
            </a:extLst>
          </p:cNvPr>
          <p:cNvSpPr/>
          <p:nvPr/>
        </p:nvSpPr>
        <p:spPr>
          <a:xfrm>
            <a:off x="8848886" y="1174304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Potensielle etablerere</a:t>
            </a:r>
          </a:p>
        </p:txBody>
      </p:sp>
      <p:sp>
        <p:nvSpPr>
          <p:cNvPr id="44" name="Frihåndsform: figur 20">
            <a:extLst>
              <a:ext uri="{FF2B5EF4-FFF2-40B4-BE49-F238E27FC236}">
                <a16:creationId xmlns:a16="http://schemas.microsoft.com/office/drawing/2014/main" id="{2BE8D80A-F778-40C4-AFA4-3C37D60749DD}"/>
              </a:ext>
            </a:extLst>
          </p:cNvPr>
          <p:cNvSpPr/>
          <p:nvPr/>
        </p:nvSpPr>
        <p:spPr>
          <a:xfrm>
            <a:off x="10593213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Kunder</a:t>
            </a:r>
          </a:p>
        </p:txBody>
      </p:sp>
      <p:sp>
        <p:nvSpPr>
          <p:cNvPr id="45" name="Frihåndsform: figur 21">
            <a:extLst>
              <a:ext uri="{FF2B5EF4-FFF2-40B4-BE49-F238E27FC236}">
                <a16:creationId xmlns:a16="http://schemas.microsoft.com/office/drawing/2014/main" id="{BA382108-F395-4A4F-BF5B-615CF19E4B0C}"/>
              </a:ext>
            </a:extLst>
          </p:cNvPr>
          <p:cNvSpPr/>
          <p:nvPr/>
        </p:nvSpPr>
        <p:spPr>
          <a:xfrm>
            <a:off x="8848886" y="4662958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Substitutter</a:t>
            </a:r>
          </a:p>
        </p:txBody>
      </p:sp>
      <p:sp>
        <p:nvSpPr>
          <p:cNvPr id="48" name="Grafikk 4" descr="Spill av">
            <a:extLst>
              <a:ext uri="{FF2B5EF4-FFF2-40B4-BE49-F238E27FC236}">
                <a16:creationId xmlns:a16="http://schemas.microsoft.com/office/drawing/2014/main" id="{D6149BC1-2079-44D1-AA7A-B2C3B54A2E71}"/>
              </a:ext>
            </a:extLst>
          </p:cNvPr>
          <p:cNvSpPr/>
          <p:nvPr/>
        </p:nvSpPr>
        <p:spPr>
          <a:xfrm>
            <a:off x="8223905" y="3293736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Grafikk 4" descr="Spill av">
            <a:extLst>
              <a:ext uri="{FF2B5EF4-FFF2-40B4-BE49-F238E27FC236}">
                <a16:creationId xmlns:a16="http://schemas.microsoft.com/office/drawing/2014/main" id="{DB4D2ED5-7BFD-4375-AF72-47DF128E03B8}"/>
              </a:ext>
            </a:extLst>
          </p:cNvPr>
          <p:cNvSpPr/>
          <p:nvPr/>
        </p:nvSpPr>
        <p:spPr>
          <a:xfrm rot="5400000">
            <a:off x="9368925" y="2150935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Grafikk 4" descr="Spill av">
            <a:extLst>
              <a:ext uri="{FF2B5EF4-FFF2-40B4-BE49-F238E27FC236}">
                <a16:creationId xmlns:a16="http://schemas.microsoft.com/office/drawing/2014/main" id="{93B5AE6D-A1AC-4356-BB5B-D1F7DFAFBEE3}"/>
              </a:ext>
            </a:extLst>
          </p:cNvPr>
          <p:cNvSpPr/>
          <p:nvPr/>
        </p:nvSpPr>
        <p:spPr>
          <a:xfrm rot="16200000" flipV="1">
            <a:off x="9355278" y="4438368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DE7ED2-BB56-4F43-9A0B-593377659947}"/>
              </a:ext>
            </a:extLst>
          </p:cNvPr>
          <p:cNvSpPr/>
          <p:nvPr/>
        </p:nvSpPr>
        <p:spPr>
          <a:xfrm>
            <a:off x="5127055" y="6114196"/>
            <a:ext cx="4016945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3FC07B-5FE4-472B-BA99-501364C851B0}"/>
              </a:ext>
            </a:extLst>
          </p:cNvPr>
          <p:cNvSpPr/>
          <p:nvPr/>
        </p:nvSpPr>
        <p:spPr>
          <a:xfrm>
            <a:off x="3528724" y="6133483"/>
            <a:ext cx="751219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Grafikk 4" descr="Spill av">
            <a:extLst>
              <a:ext uri="{FF2B5EF4-FFF2-40B4-BE49-F238E27FC236}">
                <a16:creationId xmlns:a16="http://schemas.microsoft.com/office/drawing/2014/main" id="{3193B50D-7669-4143-9C98-61976E106CDF}"/>
              </a:ext>
            </a:extLst>
          </p:cNvPr>
          <p:cNvSpPr/>
          <p:nvPr/>
        </p:nvSpPr>
        <p:spPr>
          <a:xfrm flipH="1">
            <a:off x="10494207" y="3299000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2" name="Frihåndsform: figur 24">
            <a:extLst>
              <a:ext uri="{FF2B5EF4-FFF2-40B4-BE49-F238E27FC236}">
                <a16:creationId xmlns:a16="http://schemas.microsoft.com/office/drawing/2014/main" id="{8A1877D7-80D3-40CE-A5F0-9C0E0DEF08B2}"/>
              </a:ext>
            </a:extLst>
          </p:cNvPr>
          <p:cNvSpPr/>
          <p:nvPr/>
        </p:nvSpPr>
        <p:spPr>
          <a:xfrm>
            <a:off x="8464380" y="3149898"/>
            <a:ext cx="897120" cy="1146006"/>
          </a:xfrm>
          <a:custGeom>
            <a:avLst/>
            <a:gdLst>
              <a:gd name="connsiteX0" fmla="*/ 1350707 w 1424371"/>
              <a:gd name="connsiteY0" fmla="*/ 1618971 h 1769673"/>
              <a:gd name="connsiteX1" fmla="*/ 414075 w 1424371"/>
              <a:gd name="connsiteY1" fmla="*/ 512278 h 1769673"/>
              <a:gd name="connsiteX2" fmla="*/ 434793 w 1424371"/>
              <a:gd name="connsiteY2" fmla="*/ 309845 h 1769673"/>
              <a:gd name="connsiteX3" fmla="*/ 438246 w 1424371"/>
              <a:gd name="connsiteY3" fmla="*/ 309845 h 1769673"/>
              <a:gd name="connsiteX4" fmla="*/ 517234 w 1424371"/>
              <a:gd name="connsiteY4" fmla="*/ 446671 h 1769673"/>
              <a:gd name="connsiteX5" fmla="*/ 635284 w 1424371"/>
              <a:gd name="connsiteY5" fmla="*/ 478396 h 1769673"/>
              <a:gd name="connsiteX6" fmla="*/ 667009 w 1424371"/>
              <a:gd name="connsiteY6" fmla="*/ 360346 h 1769673"/>
              <a:gd name="connsiteX7" fmla="*/ 483567 w 1424371"/>
              <a:gd name="connsiteY7" fmla="*/ 43099 h 1769673"/>
              <a:gd name="connsiteX8" fmla="*/ 431340 w 1424371"/>
              <a:gd name="connsiteY8" fmla="*/ 2958 h 1769673"/>
              <a:gd name="connsiteX9" fmla="*/ 365733 w 1424371"/>
              <a:gd name="connsiteY9" fmla="*/ 11590 h 1769673"/>
              <a:gd name="connsiteX10" fmla="*/ 46328 w 1424371"/>
              <a:gd name="connsiteY10" fmla="*/ 195895 h 1769673"/>
              <a:gd name="connsiteX11" fmla="*/ 9851 w 1424371"/>
              <a:gd name="connsiteY11" fmla="*/ 312400 h 1769673"/>
              <a:gd name="connsiteX12" fmla="*/ 126356 w 1424371"/>
              <a:gd name="connsiteY12" fmla="*/ 348877 h 1769673"/>
              <a:gd name="connsiteX13" fmla="*/ 132654 w 1424371"/>
              <a:gd name="connsiteY13" fmla="*/ 345238 h 1769673"/>
              <a:gd name="connsiteX14" fmla="*/ 264732 w 1424371"/>
              <a:gd name="connsiteY14" fmla="*/ 268840 h 1769673"/>
              <a:gd name="connsiteX15" fmla="*/ 241424 w 1424371"/>
              <a:gd name="connsiteY15" fmla="*/ 512278 h 1769673"/>
              <a:gd name="connsiteX16" fmla="*/ 1320493 w 1424371"/>
              <a:gd name="connsiteY16" fmla="*/ 1789033 h 1769673"/>
              <a:gd name="connsiteX17" fmla="*/ 1335168 w 1424371"/>
              <a:gd name="connsiteY17" fmla="*/ 1789033 h 1769673"/>
              <a:gd name="connsiteX18" fmla="*/ 1428400 w 1424371"/>
              <a:gd name="connsiteY18" fmla="*/ 1709614 h 1769673"/>
              <a:gd name="connsiteX19" fmla="*/ 1348980 w 1424371"/>
              <a:gd name="connsiteY19" fmla="*/ 1616382 h 176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24371" h="1769673">
                <a:moveTo>
                  <a:pt x="1350707" y="1618971"/>
                </a:moveTo>
                <a:cubicBezTo>
                  <a:pt x="809273" y="1529815"/>
                  <a:pt x="412500" y="1061002"/>
                  <a:pt x="414075" y="512278"/>
                </a:cubicBezTo>
                <a:cubicBezTo>
                  <a:pt x="414891" y="444314"/>
                  <a:pt x="421823" y="376566"/>
                  <a:pt x="434793" y="309845"/>
                </a:cubicBezTo>
                <a:lnTo>
                  <a:pt x="438246" y="309845"/>
                </a:lnTo>
                <a:lnTo>
                  <a:pt x="517234" y="446671"/>
                </a:lnTo>
                <a:cubicBezTo>
                  <a:pt x="541073" y="488030"/>
                  <a:pt x="593926" y="502234"/>
                  <a:pt x="635284" y="478396"/>
                </a:cubicBezTo>
                <a:cubicBezTo>
                  <a:pt x="676643" y="454557"/>
                  <a:pt x="690848" y="401704"/>
                  <a:pt x="667009" y="360346"/>
                </a:cubicBezTo>
                <a:lnTo>
                  <a:pt x="483567" y="43099"/>
                </a:lnTo>
                <a:cubicBezTo>
                  <a:pt x="472146" y="23344"/>
                  <a:pt x="453370" y="8910"/>
                  <a:pt x="431340" y="2958"/>
                </a:cubicBezTo>
                <a:cubicBezTo>
                  <a:pt x="409193" y="-2994"/>
                  <a:pt x="385588" y="113"/>
                  <a:pt x="365733" y="11590"/>
                </a:cubicBezTo>
                <a:lnTo>
                  <a:pt x="46328" y="195895"/>
                </a:lnTo>
                <a:cubicBezTo>
                  <a:pt x="4085" y="217995"/>
                  <a:pt x="-12248" y="270157"/>
                  <a:pt x="9851" y="312400"/>
                </a:cubicBezTo>
                <a:cubicBezTo>
                  <a:pt x="31951" y="354648"/>
                  <a:pt x="84113" y="370976"/>
                  <a:pt x="126356" y="348877"/>
                </a:cubicBezTo>
                <a:cubicBezTo>
                  <a:pt x="128506" y="347755"/>
                  <a:pt x="130608" y="346542"/>
                  <a:pt x="132654" y="345238"/>
                </a:cubicBezTo>
                <a:lnTo>
                  <a:pt x="264732" y="268840"/>
                </a:lnTo>
                <a:cubicBezTo>
                  <a:pt x="249370" y="349080"/>
                  <a:pt x="241566" y="430584"/>
                  <a:pt x="241424" y="512278"/>
                </a:cubicBezTo>
                <a:cubicBezTo>
                  <a:pt x="239464" y="1144855"/>
                  <a:pt x="696437" y="1685546"/>
                  <a:pt x="1320493" y="1789033"/>
                </a:cubicBezTo>
                <a:lnTo>
                  <a:pt x="1335168" y="1789033"/>
                </a:lnTo>
                <a:cubicBezTo>
                  <a:pt x="1382846" y="1792849"/>
                  <a:pt x="1424584" y="1757291"/>
                  <a:pt x="1428400" y="1709614"/>
                </a:cubicBezTo>
                <a:cubicBezTo>
                  <a:pt x="1432215" y="1661936"/>
                  <a:pt x="1396658" y="1620197"/>
                  <a:pt x="1348980" y="1616382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3" name="Frihåndsform: figur 25">
            <a:extLst>
              <a:ext uri="{FF2B5EF4-FFF2-40B4-BE49-F238E27FC236}">
                <a16:creationId xmlns:a16="http://schemas.microsoft.com/office/drawing/2014/main" id="{DB32B9A2-C3C1-42DC-9A33-7CBF03B4BA1A}"/>
              </a:ext>
            </a:extLst>
          </p:cNvPr>
          <p:cNvSpPr/>
          <p:nvPr/>
        </p:nvSpPr>
        <p:spPr>
          <a:xfrm>
            <a:off x="9504440" y="3152598"/>
            <a:ext cx="734008" cy="1257811"/>
          </a:xfrm>
          <a:custGeom>
            <a:avLst/>
            <a:gdLst>
              <a:gd name="connsiteX0" fmla="*/ 1179872 w 1165394"/>
              <a:gd name="connsiteY0" fmla="*/ 508110 h 1942324"/>
              <a:gd name="connsiteX1" fmla="*/ 1099158 w 1165394"/>
              <a:gd name="connsiteY1" fmla="*/ 56196 h 1942324"/>
              <a:gd name="connsiteX2" fmla="*/ 988013 w 1165394"/>
              <a:gd name="connsiteY2" fmla="*/ 5479 h 1942324"/>
              <a:gd name="connsiteX3" fmla="*/ 937297 w 1165394"/>
              <a:gd name="connsiteY3" fmla="*/ 116623 h 1942324"/>
              <a:gd name="connsiteX4" fmla="*/ 276846 w 1165394"/>
              <a:gd name="connsiteY4" fmla="*/ 1559749 h 1942324"/>
              <a:gd name="connsiteX5" fmla="*/ 264390 w 1165394"/>
              <a:gd name="connsiteY5" fmla="*/ 1564302 h 1942324"/>
              <a:gd name="connsiteX6" fmla="*/ 264390 w 1165394"/>
              <a:gd name="connsiteY6" fmla="*/ 1564302 h 1942324"/>
              <a:gd name="connsiteX7" fmla="*/ 342946 w 1165394"/>
              <a:gd name="connsiteY7" fmla="*/ 1427045 h 1942324"/>
              <a:gd name="connsiteX8" fmla="*/ 311005 w 1165394"/>
              <a:gd name="connsiteY8" fmla="*/ 1308779 h 1942324"/>
              <a:gd name="connsiteX9" fmla="*/ 192740 w 1165394"/>
              <a:gd name="connsiteY9" fmla="*/ 1340719 h 1942324"/>
              <a:gd name="connsiteX10" fmla="*/ 11456 w 1165394"/>
              <a:gd name="connsiteY10" fmla="*/ 1658829 h 1942324"/>
              <a:gd name="connsiteX11" fmla="*/ 43392 w 1165394"/>
              <a:gd name="connsiteY11" fmla="*/ 1776659 h 1942324"/>
              <a:gd name="connsiteX12" fmla="*/ 43396 w 1165394"/>
              <a:gd name="connsiteY12" fmla="*/ 1776663 h 1942324"/>
              <a:gd name="connsiteX13" fmla="*/ 361506 w 1165394"/>
              <a:gd name="connsiteY13" fmla="*/ 1958378 h 1942324"/>
              <a:gd name="connsiteX14" fmla="*/ 479772 w 1165394"/>
              <a:gd name="connsiteY14" fmla="*/ 1926438 h 1942324"/>
              <a:gd name="connsiteX15" fmla="*/ 447832 w 1165394"/>
              <a:gd name="connsiteY15" fmla="*/ 1808172 h 1942324"/>
              <a:gd name="connsiteX16" fmla="*/ 313164 w 1165394"/>
              <a:gd name="connsiteY16" fmla="*/ 1731774 h 1942324"/>
              <a:gd name="connsiteX17" fmla="*/ 1179872 w 1165394"/>
              <a:gd name="connsiteY17" fmla="*/ 508110 h 1942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65394" h="1942324">
                <a:moveTo>
                  <a:pt x="1179872" y="508110"/>
                </a:moveTo>
                <a:cubicBezTo>
                  <a:pt x="1180049" y="353872"/>
                  <a:pt x="1152718" y="200838"/>
                  <a:pt x="1099158" y="56196"/>
                </a:cubicBezTo>
                <a:cubicBezTo>
                  <a:pt x="1082471" y="11500"/>
                  <a:pt x="1032708" y="-11207"/>
                  <a:pt x="988013" y="5479"/>
                </a:cubicBezTo>
                <a:cubicBezTo>
                  <a:pt x="943318" y="22166"/>
                  <a:pt x="920610" y="71928"/>
                  <a:pt x="937297" y="116623"/>
                </a:cubicBezTo>
                <a:cubicBezTo>
                  <a:pt x="1153426" y="697508"/>
                  <a:pt x="857735" y="1343620"/>
                  <a:pt x="276846" y="1559749"/>
                </a:cubicBezTo>
                <a:cubicBezTo>
                  <a:pt x="272703" y="1561294"/>
                  <a:pt x="268551" y="1562809"/>
                  <a:pt x="264390" y="1564302"/>
                </a:cubicBezTo>
                <a:lnTo>
                  <a:pt x="264390" y="1564302"/>
                </a:lnTo>
                <a:lnTo>
                  <a:pt x="342946" y="1427045"/>
                </a:lnTo>
                <a:cubicBezTo>
                  <a:pt x="366785" y="1385565"/>
                  <a:pt x="352485" y="1332618"/>
                  <a:pt x="311005" y="1308779"/>
                </a:cubicBezTo>
                <a:cubicBezTo>
                  <a:pt x="269526" y="1284940"/>
                  <a:pt x="216578" y="1299240"/>
                  <a:pt x="192740" y="1340719"/>
                </a:cubicBezTo>
                <a:lnTo>
                  <a:pt x="11456" y="1658829"/>
                </a:lnTo>
                <a:cubicBezTo>
                  <a:pt x="-12262" y="1700187"/>
                  <a:pt x="2034" y="1752941"/>
                  <a:pt x="43392" y="1776659"/>
                </a:cubicBezTo>
                <a:cubicBezTo>
                  <a:pt x="43392" y="1776663"/>
                  <a:pt x="43396" y="1776663"/>
                  <a:pt x="43396" y="1776663"/>
                </a:cubicBezTo>
                <a:lnTo>
                  <a:pt x="361506" y="1958378"/>
                </a:lnTo>
                <a:cubicBezTo>
                  <a:pt x="402985" y="1982217"/>
                  <a:pt x="455933" y="1967917"/>
                  <a:pt x="479772" y="1926438"/>
                </a:cubicBezTo>
                <a:cubicBezTo>
                  <a:pt x="503611" y="1884959"/>
                  <a:pt x="489311" y="1832011"/>
                  <a:pt x="447832" y="1808172"/>
                </a:cubicBezTo>
                <a:lnTo>
                  <a:pt x="313164" y="1731774"/>
                </a:lnTo>
                <a:cubicBezTo>
                  <a:pt x="833953" y="1551112"/>
                  <a:pt x="1182267" y="1059337"/>
                  <a:pt x="1179872" y="508110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4" name="Frihåndsform: figur 26">
            <a:extLst>
              <a:ext uri="{FF2B5EF4-FFF2-40B4-BE49-F238E27FC236}">
                <a16:creationId xmlns:a16="http://schemas.microsoft.com/office/drawing/2014/main" id="{BEAC5576-E794-4CEF-9DA3-A6379825B9C6}"/>
              </a:ext>
            </a:extLst>
          </p:cNvPr>
          <p:cNvSpPr/>
          <p:nvPr/>
        </p:nvSpPr>
        <p:spPr>
          <a:xfrm>
            <a:off x="8795283" y="2642364"/>
            <a:ext cx="1250532" cy="363368"/>
          </a:xfrm>
          <a:custGeom>
            <a:avLst/>
            <a:gdLst>
              <a:gd name="connsiteX0" fmla="*/ 1572043 w 1985486"/>
              <a:gd name="connsiteY0" fmla="*/ 431469 h 561115"/>
              <a:gd name="connsiteX1" fmla="*/ 1485717 w 1985486"/>
              <a:gd name="connsiteY1" fmla="*/ 517794 h 561115"/>
              <a:gd name="connsiteX2" fmla="*/ 1572043 w 1985486"/>
              <a:gd name="connsiteY2" fmla="*/ 604120 h 561115"/>
              <a:gd name="connsiteX3" fmla="*/ 1926841 w 1985486"/>
              <a:gd name="connsiteY3" fmla="*/ 604120 h 561115"/>
              <a:gd name="connsiteX4" fmla="*/ 1936768 w 1985486"/>
              <a:gd name="connsiteY4" fmla="*/ 604120 h 561115"/>
              <a:gd name="connsiteX5" fmla="*/ 1983384 w 1985486"/>
              <a:gd name="connsiteY5" fmla="*/ 589876 h 561115"/>
              <a:gd name="connsiteX6" fmla="*/ 1989427 w 1985486"/>
              <a:gd name="connsiteY6" fmla="*/ 585991 h 561115"/>
              <a:gd name="connsiteX7" fmla="*/ 1992017 w 1985486"/>
              <a:gd name="connsiteY7" fmla="*/ 583833 h 561115"/>
              <a:gd name="connsiteX8" fmla="*/ 1992017 w 1985486"/>
              <a:gd name="connsiteY8" fmla="*/ 583833 h 561115"/>
              <a:gd name="connsiteX9" fmla="*/ 1997628 w 1985486"/>
              <a:gd name="connsiteY9" fmla="*/ 579517 h 561115"/>
              <a:gd name="connsiteX10" fmla="*/ 2024389 w 1985486"/>
              <a:gd name="connsiteY10" fmla="*/ 517794 h 561115"/>
              <a:gd name="connsiteX11" fmla="*/ 2024389 w 1985486"/>
              <a:gd name="connsiteY11" fmla="*/ 151774 h 561115"/>
              <a:gd name="connsiteX12" fmla="*/ 1938063 w 1985486"/>
              <a:gd name="connsiteY12" fmla="*/ 65448 h 561115"/>
              <a:gd name="connsiteX13" fmla="*/ 1851738 w 1985486"/>
              <a:gd name="connsiteY13" fmla="*/ 151774 h 561115"/>
              <a:gd name="connsiteX14" fmla="*/ 1851738 w 1985486"/>
              <a:gd name="connsiteY14" fmla="*/ 309318 h 561115"/>
              <a:gd name="connsiteX15" fmla="*/ 1851738 w 1985486"/>
              <a:gd name="connsiteY15" fmla="*/ 309318 h 561115"/>
              <a:gd name="connsiteX16" fmla="*/ 26307 w 1985486"/>
              <a:gd name="connsiteY16" fmla="*/ 455066 h 561115"/>
              <a:gd name="connsiteX17" fmla="*/ 20342 w 1985486"/>
              <a:gd name="connsiteY17" fmla="*/ 462114 h 561115"/>
              <a:gd name="connsiteX18" fmla="*/ 30701 w 1985486"/>
              <a:gd name="connsiteY18" fmla="*/ 583833 h 561115"/>
              <a:gd name="connsiteX19" fmla="*/ 152420 w 1985486"/>
              <a:gd name="connsiteY19" fmla="*/ 573474 h 561115"/>
              <a:gd name="connsiteX20" fmla="*/ 1726997 w 1985486"/>
              <a:gd name="connsiteY20" fmla="*/ 430174 h 56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486" h="561115">
                <a:moveTo>
                  <a:pt x="1572043" y="431469"/>
                </a:moveTo>
                <a:cubicBezTo>
                  <a:pt x="1524365" y="431469"/>
                  <a:pt x="1485717" y="470117"/>
                  <a:pt x="1485717" y="517794"/>
                </a:cubicBezTo>
                <a:cubicBezTo>
                  <a:pt x="1485717" y="565472"/>
                  <a:pt x="1524365" y="604120"/>
                  <a:pt x="1572043" y="604120"/>
                </a:cubicBezTo>
                <a:lnTo>
                  <a:pt x="1926841" y="604120"/>
                </a:lnTo>
                <a:cubicBezTo>
                  <a:pt x="1930147" y="604331"/>
                  <a:pt x="1933462" y="604331"/>
                  <a:pt x="1936768" y="604120"/>
                </a:cubicBezTo>
                <a:cubicBezTo>
                  <a:pt x="1953381" y="604124"/>
                  <a:pt x="1969615" y="599165"/>
                  <a:pt x="1983384" y="589876"/>
                </a:cubicBezTo>
                <a:lnTo>
                  <a:pt x="1989427" y="585991"/>
                </a:lnTo>
                <a:lnTo>
                  <a:pt x="1992017" y="583833"/>
                </a:lnTo>
                <a:lnTo>
                  <a:pt x="1992017" y="583833"/>
                </a:lnTo>
                <a:lnTo>
                  <a:pt x="1997628" y="579517"/>
                </a:lnTo>
                <a:cubicBezTo>
                  <a:pt x="2014526" y="563409"/>
                  <a:pt x="2024181" y="541141"/>
                  <a:pt x="2024389" y="517794"/>
                </a:cubicBezTo>
                <a:lnTo>
                  <a:pt x="2024389" y="151774"/>
                </a:lnTo>
                <a:cubicBezTo>
                  <a:pt x="2024389" y="104096"/>
                  <a:pt x="1985741" y="65448"/>
                  <a:pt x="1938063" y="65448"/>
                </a:cubicBezTo>
                <a:cubicBezTo>
                  <a:pt x="1890386" y="65448"/>
                  <a:pt x="1851738" y="104096"/>
                  <a:pt x="1851738" y="151774"/>
                </a:cubicBezTo>
                <a:lnTo>
                  <a:pt x="1851738" y="309318"/>
                </a:lnTo>
                <a:lnTo>
                  <a:pt x="1851738" y="309318"/>
                </a:lnTo>
                <a:cubicBezTo>
                  <a:pt x="1307412" y="-154513"/>
                  <a:pt x="490138" y="-89260"/>
                  <a:pt x="26307" y="455066"/>
                </a:cubicBezTo>
                <a:cubicBezTo>
                  <a:pt x="24308" y="457405"/>
                  <a:pt x="22323" y="459758"/>
                  <a:pt x="20342" y="462114"/>
                </a:cubicBezTo>
                <a:cubicBezTo>
                  <a:pt x="-10408" y="498587"/>
                  <a:pt x="-5772" y="553084"/>
                  <a:pt x="30701" y="583833"/>
                </a:cubicBezTo>
                <a:cubicBezTo>
                  <a:pt x="67173" y="614582"/>
                  <a:pt x="121671" y="609947"/>
                  <a:pt x="152420" y="573474"/>
                </a:cubicBezTo>
                <a:cubicBezTo>
                  <a:pt x="548822" y="101321"/>
                  <a:pt x="1251874" y="37341"/>
                  <a:pt x="1726997" y="430174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EDE3B-4F29-4E10-BF79-BC5A9AC1B7AA}"/>
              </a:ext>
            </a:extLst>
          </p:cNvPr>
          <p:cNvSpPr/>
          <p:nvPr/>
        </p:nvSpPr>
        <p:spPr>
          <a:xfrm>
            <a:off x="7013473" y="1060313"/>
            <a:ext cx="4814147" cy="4753472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6" name="Frihåndsform: figur 22">
            <a:extLst>
              <a:ext uri="{FF2B5EF4-FFF2-40B4-BE49-F238E27FC236}">
                <a16:creationId xmlns:a16="http://schemas.microsoft.com/office/drawing/2014/main" id="{08A92FE5-0AF9-4A8E-AE39-5030AA15D988}"/>
              </a:ext>
            </a:extLst>
          </p:cNvPr>
          <p:cNvSpPr/>
          <p:nvPr/>
        </p:nvSpPr>
        <p:spPr>
          <a:xfrm>
            <a:off x="7104559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Leverandører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AFABAD-B73F-418E-9E18-33547E27A538}"/>
              </a:ext>
            </a:extLst>
          </p:cNvPr>
          <p:cNvSpPr/>
          <p:nvPr/>
        </p:nvSpPr>
        <p:spPr>
          <a:xfrm>
            <a:off x="630290" y="1886406"/>
            <a:ext cx="6165926" cy="351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Leverandører leverer ressursene virksomheten din trenger for å produsere produktene eller tjenestene du leverer. Leverandører kan levere råvarer og utstyr, men kan også i noen tilfeller levere kapital eller arbeidskraft. For å vurdere leverandørenes forhandlingsmakt kan du tenke på samme måte som du gjorde for kundenes forhandlingsmakt, bare at du nå er kunden. Dersom det er vanskelig for deg å bytte leverandør eller det finnes svært få leverandører så er leverandørenes forhandlingsmakt høyere. Her er det også nyttig å være obs på om det er mulig for leverandørene dine å kutte ut deg som mellomledd og levere direkte til dine kunder.</a:t>
            </a: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r>
              <a:rPr kumimoji="0" lang="nb-NO" sz="1400" b="1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Nyttige spørsmål: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avhengig er du av leverandørene dine og hvor avhengige er de av deg?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Har du alternative leverandører?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lett kan leverandørene dine øke prisene?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Er det mulig for leverandørene dine å levere direkte til dine kunder (uten deg)?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D9CC80A-E752-4D8D-8EA9-8497F9D535B4}"/>
              </a:ext>
            </a:extLst>
          </p:cNvPr>
          <p:cNvSpPr txBox="1"/>
          <p:nvPr/>
        </p:nvSpPr>
        <p:spPr>
          <a:xfrm>
            <a:off x="630289" y="1447984"/>
            <a:ext cx="430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Leverandørers forhandlingsmakt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992711B-145D-41E9-B67C-A71D58C5123D}"/>
              </a:ext>
            </a:extLst>
          </p:cNvPr>
          <p:cNvCxnSpPr/>
          <p:nvPr/>
        </p:nvCxnSpPr>
        <p:spPr>
          <a:xfrm>
            <a:off x="724490" y="1817316"/>
            <a:ext cx="36394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4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Bred bue 15">
            <a:extLst>
              <a:ext uri="{FF2B5EF4-FFF2-40B4-BE49-F238E27FC236}">
                <a16:creationId xmlns:a16="http://schemas.microsoft.com/office/drawing/2014/main" id="{AF61AA84-805F-4A40-984B-7D172C8E3DE7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5400000"/>
              <a:gd name="adj2" fmla="val 108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Bred bue 3">
            <a:extLst>
              <a:ext uri="{FF2B5EF4-FFF2-40B4-BE49-F238E27FC236}">
                <a16:creationId xmlns:a16="http://schemas.microsoft.com/office/drawing/2014/main" id="{26314D94-4BEF-495D-BAEC-D8FF051487CC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0800000"/>
              <a:gd name="adj2" fmla="val 16200000"/>
              <a:gd name="adj3" fmla="val 464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Bred bue 16">
            <a:extLst>
              <a:ext uri="{FF2B5EF4-FFF2-40B4-BE49-F238E27FC236}">
                <a16:creationId xmlns:a16="http://schemas.microsoft.com/office/drawing/2014/main" id="{80B4398D-59AD-40FD-85BD-C5052839ECB2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0"/>
              <a:gd name="adj2" fmla="val 540000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Bred bue 17">
            <a:extLst>
              <a:ext uri="{FF2B5EF4-FFF2-40B4-BE49-F238E27FC236}">
                <a16:creationId xmlns:a16="http://schemas.microsoft.com/office/drawing/2014/main" id="{65FC3056-8D45-4F3D-B97B-E6076F81EC76}"/>
              </a:ext>
            </a:extLst>
          </p:cNvPr>
          <p:cNvSpPr/>
          <p:nvPr/>
        </p:nvSpPr>
        <p:spPr>
          <a:xfrm>
            <a:off x="7638543" y="1708288"/>
            <a:ext cx="3571513" cy="3571513"/>
          </a:xfrm>
          <a:prstGeom prst="blockArc">
            <a:avLst>
              <a:gd name="adj1" fmla="val 16200000"/>
              <a:gd name="adj2" fmla="val 0"/>
              <a:gd name="adj3" fmla="val 4640"/>
            </a:avLst>
          </a:pr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Frihåndsform: figur 19">
            <a:extLst>
              <a:ext uri="{FF2B5EF4-FFF2-40B4-BE49-F238E27FC236}">
                <a16:creationId xmlns:a16="http://schemas.microsoft.com/office/drawing/2014/main" id="{91E8012D-6901-4D9E-9FBB-FDB4143469C4}"/>
              </a:ext>
            </a:extLst>
          </p:cNvPr>
          <p:cNvSpPr/>
          <p:nvPr/>
        </p:nvSpPr>
        <p:spPr>
          <a:xfrm>
            <a:off x="8848886" y="1174304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Potensielle etablerere</a:t>
            </a:r>
            <a:endParaRPr kumimoji="0" lang="nb-NO" sz="1100" b="0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4" name="Frihåndsform: figur 20">
            <a:extLst>
              <a:ext uri="{FF2B5EF4-FFF2-40B4-BE49-F238E27FC236}">
                <a16:creationId xmlns:a16="http://schemas.microsoft.com/office/drawing/2014/main" id="{2BE8D80A-F778-40C4-AFA4-3C37D60749DD}"/>
              </a:ext>
            </a:extLst>
          </p:cNvPr>
          <p:cNvSpPr/>
          <p:nvPr/>
        </p:nvSpPr>
        <p:spPr>
          <a:xfrm>
            <a:off x="10593213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Kunder</a:t>
            </a:r>
          </a:p>
        </p:txBody>
      </p:sp>
      <p:sp>
        <p:nvSpPr>
          <p:cNvPr id="45" name="Frihåndsform: figur 21">
            <a:extLst>
              <a:ext uri="{FF2B5EF4-FFF2-40B4-BE49-F238E27FC236}">
                <a16:creationId xmlns:a16="http://schemas.microsoft.com/office/drawing/2014/main" id="{BA382108-F395-4A4F-BF5B-615CF19E4B0C}"/>
              </a:ext>
            </a:extLst>
          </p:cNvPr>
          <p:cNvSpPr/>
          <p:nvPr/>
        </p:nvSpPr>
        <p:spPr>
          <a:xfrm>
            <a:off x="8848886" y="4662958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Substitutter</a:t>
            </a:r>
          </a:p>
        </p:txBody>
      </p:sp>
      <p:sp>
        <p:nvSpPr>
          <p:cNvPr id="46" name="Frihåndsform: figur 22">
            <a:extLst>
              <a:ext uri="{FF2B5EF4-FFF2-40B4-BE49-F238E27FC236}">
                <a16:creationId xmlns:a16="http://schemas.microsoft.com/office/drawing/2014/main" id="{08A92FE5-0AF9-4A8E-AE39-5030AA15D988}"/>
              </a:ext>
            </a:extLst>
          </p:cNvPr>
          <p:cNvSpPr/>
          <p:nvPr/>
        </p:nvSpPr>
        <p:spPr>
          <a:xfrm>
            <a:off x="7104559" y="2918631"/>
            <a:ext cx="1150827" cy="1150827"/>
          </a:xfrm>
          <a:custGeom>
            <a:avLst/>
            <a:gdLst>
              <a:gd name="connsiteX0" fmla="*/ 0 w 1531751"/>
              <a:gd name="connsiteY0" fmla="*/ 765876 h 1531751"/>
              <a:gd name="connsiteX1" fmla="*/ 765876 w 1531751"/>
              <a:gd name="connsiteY1" fmla="*/ 0 h 1531751"/>
              <a:gd name="connsiteX2" fmla="*/ 1531752 w 1531751"/>
              <a:gd name="connsiteY2" fmla="*/ 765876 h 1531751"/>
              <a:gd name="connsiteX3" fmla="*/ 765876 w 1531751"/>
              <a:gd name="connsiteY3" fmla="*/ 1531752 h 1531751"/>
              <a:gd name="connsiteX4" fmla="*/ 0 w 1531751"/>
              <a:gd name="connsiteY4" fmla="*/ 765876 h 153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1751" h="1531751">
                <a:moveTo>
                  <a:pt x="0" y="765876"/>
                </a:moveTo>
                <a:cubicBezTo>
                  <a:pt x="0" y="342894"/>
                  <a:pt x="342894" y="0"/>
                  <a:pt x="765876" y="0"/>
                </a:cubicBezTo>
                <a:cubicBezTo>
                  <a:pt x="1188858" y="0"/>
                  <a:pt x="1531752" y="342894"/>
                  <a:pt x="1531752" y="765876"/>
                </a:cubicBezTo>
                <a:cubicBezTo>
                  <a:pt x="1531752" y="1188858"/>
                  <a:pt x="1188858" y="1531752"/>
                  <a:pt x="765876" y="1531752"/>
                </a:cubicBezTo>
                <a:cubicBezTo>
                  <a:pt x="342894" y="1531752"/>
                  <a:pt x="0" y="1188858"/>
                  <a:pt x="0" y="765876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bg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Leverandører</a:t>
            </a:r>
          </a:p>
        </p:txBody>
      </p:sp>
      <p:sp>
        <p:nvSpPr>
          <p:cNvPr id="48" name="Grafikk 4" descr="Spill av">
            <a:extLst>
              <a:ext uri="{FF2B5EF4-FFF2-40B4-BE49-F238E27FC236}">
                <a16:creationId xmlns:a16="http://schemas.microsoft.com/office/drawing/2014/main" id="{D6149BC1-2079-44D1-AA7A-B2C3B54A2E71}"/>
              </a:ext>
            </a:extLst>
          </p:cNvPr>
          <p:cNvSpPr/>
          <p:nvPr/>
        </p:nvSpPr>
        <p:spPr>
          <a:xfrm>
            <a:off x="8223905" y="3293736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Grafikk 4" descr="Spill av">
            <a:extLst>
              <a:ext uri="{FF2B5EF4-FFF2-40B4-BE49-F238E27FC236}">
                <a16:creationId xmlns:a16="http://schemas.microsoft.com/office/drawing/2014/main" id="{DB4D2ED5-7BFD-4375-AF72-47DF128E03B8}"/>
              </a:ext>
            </a:extLst>
          </p:cNvPr>
          <p:cNvSpPr/>
          <p:nvPr/>
        </p:nvSpPr>
        <p:spPr>
          <a:xfrm rot="5400000">
            <a:off x="9368925" y="2150935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Grafikk 4" descr="Spill av">
            <a:extLst>
              <a:ext uri="{FF2B5EF4-FFF2-40B4-BE49-F238E27FC236}">
                <a16:creationId xmlns:a16="http://schemas.microsoft.com/office/drawing/2014/main" id="{93B5AE6D-A1AC-4356-BB5B-D1F7DFAFBEE3}"/>
              </a:ext>
            </a:extLst>
          </p:cNvPr>
          <p:cNvSpPr/>
          <p:nvPr/>
        </p:nvSpPr>
        <p:spPr>
          <a:xfrm rot="16200000" flipV="1">
            <a:off x="9355278" y="4438368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DE7ED2-BB56-4F43-9A0B-593377659947}"/>
              </a:ext>
            </a:extLst>
          </p:cNvPr>
          <p:cNvSpPr/>
          <p:nvPr/>
        </p:nvSpPr>
        <p:spPr>
          <a:xfrm>
            <a:off x="5127055" y="6114196"/>
            <a:ext cx="4016945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A3FC07B-5FE4-472B-BA99-501364C851B0}"/>
              </a:ext>
            </a:extLst>
          </p:cNvPr>
          <p:cNvSpPr/>
          <p:nvPr/>
        </p:nvSpPr>
        <p:spPr>
          <a:xfrm>
            <a:off x="3528724" y="6133483"/>
            <a:ext cx="751219" cy="627797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Grafikk 4" descr="Spill av">
            <a:extLst>
              <a:ext uri="{FF2B5EF4-FFF2-40B4-BE49-F238E27FC236}">
                <a16:creationId xmlns:a16="http://schemas.microsoft.com/office/drawing/2014/main" id="{3193B50D-7669-4143-9C98-61976E106CDF}"/>
              </a:ext>
            </a:extLst>
          </p:cNvPr>
          <p:cNvSpPr/>
          <p:nvPr/>
        </p:nvSpPr>
        <p:spPr>
          <a:xfrm flipH="1">
            <a:off x="10494207" y="3299000"/>
            <a:ext cx="130539" cy="396823"/>
          </a:xfrm>
          <a:custGeom>
            <a:avLst/>
            <a:gdLst>
              <a:gd name="connsiteX0" fmla="*/ 0 w 89160"/>
              <a:gd name="connsiteY0" fmla="*/ 0 h 114945"/>
              <a:gd name="connsiteX1" fmla="*/ 89161 w 89160"/>
              <a:gd name="connsiteY1" fmla="*/ 57473 h 114945"/>
              <a:gd name="connsiteX2" fmla="*/ 0 w 89160"/>
              <a:gd name="connsiteY2" fmla="*/ 114946 h 114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160" h="114945">
                <a:moveTo>
                  <a:pt x="0" y="0"/>
                </a:moveTo>
                <a:lnTo>
                  <a:pt x="89161" y="57473"/>
                </a:lnTo>
                <a:lnTo>
                  <a:pt x="0" y="114946"/>
                </a:lnTo>
                <a:close/>
              </a:path>
            </a:pathLst>
          </a:custGeom>
          <a:solidFill>
            <a:schemeClr val="accent3"/>
          </a:solidFill>
          <a:ln w="1488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EDE3B-4F29-4E10-BF79-BC5A9AC1B7AA}"/>
              </a:ext>
            </a:extLst>
          </p:cNvPr>
          <p:cNvSpPr/>
          <p:nvPr/>
        </p:nvSpPr>
        <p:spPr>
          <a:xfrm>
            <a:off x="7054856" y="1174304"/>
            <a:ext cx="4814147" cy="4753472"/>
          </a:xfrm>
          <a:prstGeom prst="rect">
            <a:avLst/>
          </a:prstGeom>
          <a:solidFill>
            <a:srgbClr val="FBF7F5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2" name="Frihåndsform: figur 18">
            <a:extLst>
              <a:ext uri="{FF2B5EF4-FFF2-40B4-BE49-F238E27FC236}">
                <a16:creationId xmlns:a16="http://schemas.microsoft.com/office/drawing/2014/main" id="{7B8290A7-64AA-47FE-A95A-276C4B21B273}"/>
              </a:ext>
            </a:extLst>
          </p:cNvPr>
          <p:cNvSpPr/>
          <p:nvPr/>
        </p:nvSpPr>
        <p:spPr>
          <a:xfrm>
            <a:off x="8338655" y="2410255"/>
            <a:ext cx="2163787" cy="2163787"/>
          </a:xfrm>
          <a:custGeom>
            <a:avLst/>
            <a:gdLst>
              <a:gd name="connsiteX0" fmla="*/ 0 w 2519993"/>
              <a:gd name="connsiteY0" fmla="*/ 1259997 h 2519993"/>
              <a:gd name="connsiteX1" fmla="*/ 1259997 w 2519993"/>
              <a:gd name="connsiteY1" fmla="*/ 0 h 2519993"/>
              <a:gd name="connsiteX2" fmla="*/ 2519994 w 2519993"/>
              <a:gd name="connsiteY2" fmla="*/ 1259997 h 2519993"/>
              <a:gd name="connsiteX3" fmla="*/ 1259997 w 2519993"/>
              <a:gd name="connsiteY3" fmla="*/ 2519994 h 2519993"/>
              <a:gd name="connsiteX4" fmla="*/ 0 w 2519993"/>
              <a:gd name="connsiteY4" fmla="*/ 1259997 h 251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19993" h="2519993">
                <a:moveTo>
                  <a:pt x="0" y="1259997"/>
                </a:moveTo>
                <a:cubicBezTo>
                  <a:pt x="0" y="564120"/>
                  <a:pt x="564120" y="0"/>
                  <a:pt x="1259997" y="0"/>
                </a:cubicBezTo>
                <a:cubicBezTo>
                  <a:pt x="1955874" y="0"/>
                  <a:pt x="2519994" y="564120"/>
                  <a:pt x="2519994" y="1259997"/>
                </a:cubicBezTo>
                <a:cubicBezTo>
                  <a:pt x="2519994" y="1955874"/>
                  <a:pt x="1955874" y="2519994"/>
                  <a:pt x="1259997" y="2519994"/>
                </a:cubicBezTo>
                <a:cubicBezTo>
                  <a:pt x="564120" y="2519994"/>
                  <a:pt x="0" y="1955874"/>
                  <a:pt x="0" y="1259997"/>
                </a:cubicBez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3014" tIns="383014" rIns="383014" bIns="383014" numCol="1" spcCol="1270" anchor="ctr" anchorCtr="0">
            <a:noAutofit/>
          </a:bodyPr>
          <a:lstStyle/>
          <a:p>
            <a:pPr marL="0" marR="0" lvl="0" indent="0" algn="ctr" defTabSz="466725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KONKURRENTER</a:t>
            </a:r>
            <a:br>
              <a:rPr kumimoji="0" lang="nb-NO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</a:t>
            </a:r>
            <a:br>
              <a:rPr kumimoji="0" lang="nb-NO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1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BRANSJEN</a:t>
            </a:r>
          </a:p>
        </p:txBody>
      </p:sp>
      <p:sp>
        <p:nvSpPr>
          <p:cNvPr id="52" name="Frihåndsform: figur 24">
            <a:extLst>
              <a:ext uri="{FF2B5EF4-FFF2-40B4-BE49-F238E27FC236}">
                <a16:creationId xmlns:a16="http://schemas.microsoft.com/office/drawing/2014/main" id="{8A1877D7-80D3-40CE-A5F0-9C0E0DEF08B2}"/>
              </a:ext>
            </a:extLst>
          </p:cNvPr>
          <p:cNvSpPr/>
          <p:nvPr/>
        </p:nvSpPr>
        <p:spPr>
          <a:xfrm>
            <a:off x="8464380" y="3149898"/>
            <a:ext cx="897120" cy="1146006"/>
          </a:xfrm>
          <a:custGeom>
            <a:avLst/>
            <a:gdLst>
              <a:gd name="connsiteX0" fmla="*/ 1350707 w 1424371"/>
              <a:gd name="connsiteY0" fmla="*/ 1618971 h 1769673"/>
              <a:gd name="connsiteX1" fmla="*/ 414075 w 1424371"/>
              <a:gd name="connsiteY1" fmla="*/ 512278 h 1769673"/>
              <a:gd name="connsiteX2" fmla="*/ 434793 w 1424371"/>
              <a:gd name="connsiteY2" fmla="*/ 309845 h 1769673"/>
              <a:gd name="connsiteX3" fmla="*/ 438246 w 1424371"/>
              <a:gd name="connsiteY3" fmla="*/ 309845 h 1769673"/>
              <a:gd name="connsiteX4" fmla="*/ 517234 w 1424371"/>
              <a:gd name="connsiteY4" fmla="*/ 446671 h 1769673"/>
              <a:gd name="connsiteX5" fmla="*/ 635284 w 1424371"/>
              <a:gd name="connsiteY5" fmla="*/ 478396 h 1769673"/>
              <a:gd name="connsiteX6" fmla="*/ 667009 w 1424371"/>
              <a:gd name="connsiteY6" fmla="*/ 360346 h 1769673"/>
              <a:gd name="connsiteX7" fmla="*/ 483567 w 1424371"/>
              <a:gd name="connsiteY7" fmla="*/ 43099 h 1769673"/>
              <a:gd name="connsiteX8" fmla="*/ 431340 w 1424371"/>
              <a:gd name="connsiteY8" fmla="*/ 2958 h 1769673"/>
              <a:gd name="connsiteX9" fmla="*/ 365733 w 1424371"/>
              <a:gd name="connsiteY9" fmla="*/ 11590 h 1769673"/>
              <a:gd name="connsiteX10" fmla="*/ 46328 w 1424371"/>
              <a:gd name="connsiteY10" fmla="*/ 195895 h 1769673"/>
              <a:gd name="connsiteX11" fmla="*/ 9851 w 1424371"/>
              <a:gd name="connsiteY11" fmla="*/ 312400 h 1769673"/>
              <a:gd name="connsiteX12" fmla="*/ 126356 w 1424371"/>
              <a:gd name="connsiteY12" fmla="*/ 348877 h 1769673"/>
              <a:gd name="connsiteX13" fmla="*/ 132654 w 1424371"/>
              <a:gd name="connsiteY13" fmla="*/ 345238 h 1769673"/>
              <a:gd name="connsiteX14" fmla="*/ 264732 w 1424371"/>
              <a:gd name="connsiteY14" fmla="*/ 268840 h 1769673"/>
              <a:gd name="connsiteX15" fmla="*/ 241424 w 1424371"/>
              <a:gd name="connsiteY15" fmla="*/ 512278 h 1769673"/>
              <a:gd name="connsiteX16" fmla="*/ 1320493 w 1424371"/>
              <a:gd name="connsiteY16" fmla="*/ 1789033 h 1769673"/>
              <a:gd name="connsiteX17" fmla="*/ 1335168 w 1424371"/>
              <a:gd name="connsiteY17" fmla="*/ 1789033 h 1769673"/>
              <a:gd name="connsiteX18" fmla="*/ 1428400 w 1424371"/>
              <a:gd name="connsiteY18" fmla="*/ 1709614 h 1769673"/>
              <a:gd name="connsiteX19" fmla="*/ 1348980 w 1424371"/>
              <a:gd name="connsiteY19" fmla="*/ 1616382 h 176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24371" h="1769673">
                <a:moveTo>
                  <a:pt x="1350707" y="1618971"/>
                </a:moveTo>
                <a:cubicBezTo>
                  <a:pt x="809273" y="1529815"/>
                  <a:pt x="412500" y="1061002"/>
                  <a:pt x="414075" y="512278"/>
                </a:cubicBezTo>
                <a:cubicBezTo>
                  <a:pt x="414891" y="444314"/>
                  <a:pt x="421823" y="376566"/>
                  <a:pt x="434793" y="309845"/>
                </a:cubicBezTo>
                <a:lnTo>
                  <a:pt x="438246" y="309845"/>
                </a:lnTo>
                <a:lnTo>
                  <a:pt x="517234" y="446671"/>
                </a:lnTo>
                <a:cubicBezTo>
                  <a:pt x="541073" y="488030"/>
                  <a:pt x="593926" y="502234"/>
                  <a:pt x="635284" y="478396"/>
                </a:cubicBezTo>
                <a:cubicBezTo>
                  <a:pt x="676643" y="454557"/>
                  <a:pt x="690848" y="401704"/>
                  <a:pt x="667009" y="360346"/>
                </a:cubicBezTo>
                <a:lnTo>
                  <a:pt x="483567" y="43099"/>
                </a:lnTo>
                <a:cubicBezTo>
                  <a:pt x="472146" y="23344"/>
                  <a:pt x="453370" y="8910"/>
                  <a:pt x="431340" y="2958"/>
                </a:cubicBezTo>
                <a:cubicBezTo>
                  <a:pt x="409193" y="-2994"/>
                  <a:pt x="385588" y="113"/>
                  <a:pt x="365733" y="11590"/>
                </a:cubicBezTo>
                <a:lnTo>
                  <a:pt x="46328" y="195895"/>
                </a:lnTo>
                <a:cubicBezTo>
                  <a:pt x="4085" y="217995"/>
                  <a:pt x="-12248" y="270157"/>
                  <a:pt x="9851" y="312400"/>
                </a:cubicBezTo>
                <a:cubicBezTo>
                  <a:pt x="31951" y="354648"/>
                  <a:pt x="84113" y="370976"/>
                  <a:pt x="126356" y="348877"/>
                </a:cubicBezTo>
                <a:cubicBezTo>
                  <a:pt x="128506" y="347755"/>
                  <a:pt x="130608" y="346542"/>
                  <a:pt x="132654" y="345238"/>
                </a:cubicBezTo>
                <a:lnTo>
                  <a:pt x="264732" y="268840"/>
                </a:lnTo>
                <a:cubicBezTo>
                  <a:pt x="249370" y="349080"/>
                  <a:pt x="241566" y="430584"/>
                  <a:pt x="241424" y="512278"/>
                </a:cubicBezTo>
                <a:cubicBezTo>
                  <a:pt x="239464" y="1144855"/>
                  <a:pt x="696437" y="1685546"/>
                  <a:pt x="1320493" y="1789033"/>
                </a:cubicBezTo>
                <a:lnTo>
                  <a:pt x="1335168" y="1789033"/>
                </a:lnTo>
                <a:cubicBezTo>
                  <a:pt x="1382846" y="1792849"/>
                  <a:pt x="1424584" y="1757291"/>
                  <a:pt x="1428400" y="1709614"/>
                </a:cubicBezTo>
                <a:cubicBezTo>
                  <a:pt x="1432215" y="1661936"/>
                  <a:pt x="1396658" y="1620197"/>
                  <a:pt x="1348980" y="1616382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3" name="Frihåndsform: figur 25">
            <a:extLst>
              <a:ext uri="{FF2B5EF4-FFF2-40B4-BE49-F238E27FC236}">
                <a16:creationId xmlns:a16="http://schemas.microsoft.com/office/drawing/2014/main" id="{DB32B9A2-C3C1-42DC-9A33-7CBF03B4BA1A}"/>
              </a:ext>
            </a:extLst>
          </p:cNvPr>
          <p:cNvSpPr/>
          <p:nvPr/>
        </p:nvSpPr>
        <p:spPr>
          <a:xfrm>
            <a:off x="9504440" y="3152598"/>
            <a:ext cx="734008" cy="1257811"/>
          </a:xfrm>
          <a:custGeom>
            <a:avLst/>
            <a:gdLst>
              <a:gd name="connsiteX0" fmla="*/ 1179872 w 1165394"/>
              <a:gd name="connsiteY0" fmla="*/ 508110 h 1942324"/>
              <a:gd name="connsiteX1" fmla="*/ 1099158 w 1165394"/>
              <a:gd name="connsiteY1" fmla="*/ 56196 h 1942324"/>
              <a:gd name="connsiteX2" fmla="*/ 988013 w 1165394"/>
              <a:gd name="connsiteY2" fmla="*/ 5479 h 1942324"/>
              <a:gd name="connsiteX3" fmla="*/ 937297 w 1165394"/>
              <a:gd name="connsiteY3" fmla="*/ 116623 h 1942324"/>
              <a:gd name="connsiteX4" fmla="*/ 276846 w 1165394"/>
              <a:gd name="connsiteY4" fmla="*/ 1559749 h 1942324"/>
              <a:gd name="connsiteX5" fmla="*/ 264390 w 1165394"/>
              <a:gd name="connsiteY5" fmla="*/ 1564302 h 1942324"/>
              <a:gd name="connsiteX6" fmla="*/ 264390 w 1165394"/>
              <a:gd name="connsiteY6" fmla="*/ 1564302 h 1942324"/>
              <a:gd name="connsiteX7" fmla="*/ 342946 w 1165394"/>
              <a:gd name="connsiteY7" fmla="*/ 1427045 h 1942324"/>
              <a:gd name="connsiteX8" fmla="*/ 311005 w 1165394"/>
              <a:gd name="connsiteY8" fmla="*/ 1308779 h 1942324"/>
              <a:gd name="connsiteX9" fmla="*/ 192740 w 1165394"/>
              <a:gd name="connsiteY9" fmla="*/ 1340719 h 1942324"/>
              <a:gd name="connsiteX10" fmla="*/ 11456 w 1165394"/>
              <a:gd name="connsiteY10" fmla="*/ 1658829 h 1942324"/>
              <a:gd name="connsiteX11" fmla="*/ 43392 w 1165394"/>
              <a:gd name="connsiteY11" fmla="*/ 1776659 h 1942324"/>
              <a:gd name="connsiteX12" fmla="*/ 43396 w 1165394"/>
              <a:gd name="connsiteY12" fmla="*/ 1776663 h 1942324"/>
              <a:gd name="connsiteX13" fmla="*/ 361506 w 1165394"/>
              <a:gd name="connsiteY13" fmla="*/ 1958378 h 1942324"/>
              <a:gd name="connsiteX14" fmla="*/ 479772 w 1165394"/>
              <a:gd name="connsiteY14" fmla="*/ 1926438 h 1942324"/>
              <a:gd name="connsiteX15" fmla="*/ 447832 w 1165394"/>
              <a:gd name="connsiteY15" fmla="*/ 1808172 h 1942324"/>
              <a:gd name="connsiteX16" fmla="*/ 313164 w 1165394"/>
              <a:gd name="connsiteY16" fmla="*/ 1731774 h 1942324"/>
              <a:gd name="connsiteX17" fmla="*/ 1179872 w 1165394"/>
              <a:gd name="connsiteY17" fmla="*/ 508110 h 1942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65394" h="1942324">
                <a:moveTo>
                  <a:pt x="1179872" y="508110"/>
                </a:moveTo>
                <a:cubicBezTo>
                  <a:pt x="1180049" y="353872"/>
                  <a:pt x="1152718" y="200838"/>
                  <a:pt x="1099158" y="56196"/>
                </a:cubicBezTo>
                <a:cubicBezTo>
                  <a:pt x="1082471" y="11500"/>
                  <a:pt x="1032708" y="-11207"/>
                  <a:pt x="988013" y="5479"/>
                </a:cubicBezTo>
                <a:cubicBezTo>
                  <a:pt x="943318" y="22166"/>
                  <a:pt x="920610" y="71928"/>
                  <a:pt x="937297" y="116623"/>
                </a:cubicBezTo>
                <a:cubicBezTo>
                  <a:pt x="1153426" y="697508"/>
                  <a:pt x="857735" y="1343620"/>
                  <a:pt x="276846" y="1559749"/>
                </a:cubicBezTo>
                <a:cubicBezTo>
                  <a:pt x="272703" y="1561294"/>
                  <a:pt x="268551" y="1562809"/>
                  <a:pt x="264390" y="1564302"/>
                </a:cubicBezTo>
                <a:lnTo>
                  <a:pt x="264390" y="1564302"/>
                </a:lnTo>
                <a:lnTo>
                  <a:pt x="342946" y="1427045"/>
                </a:lnTo>
                <a:cubicBezTo>
                  <a:pt x="366785" y="1385565"/>
                  <a:pt x="352485" y="1332618"/>
                  <a:pt x="311005" y="1308779"/>
                </a:cubicBezTo>
                <a:cubicBezTo>
                  <a:pt x="269526" y="1284940"/>
                  <a:pt x="216578" y="1299240"/>
                  <a:pt x="192740" y="1340719"/>
                </a:cubicBezTo>
                <a:lnTo>
                  <a:pt x="11456" y="1658829"/>
                </a:lnTo>
                <a:cubicBezTo>
                  <a:pt x="-12262" y="1700187"/>
                  <a:pt x="2034" y="1752941"/>
                  <a:pt x="43392" y="1776659"/>
                </a:cubicBezTo>
                <a:cubicBezTo>
                  <a:pt x="43392" y="1776663"/>
                  <a:pt x="43396" y="1776663"/>
                  <a:pt x="43396" y="1776663"/>
                </a:cubicBezTo>
                <a:lnTo>
                  <a:pt x="361506" y="1958378"/>
                </a:lnTo>
                <a:cubicBezTo>
                  <a:pt x="402985" y="1982217"/>
                  <a:pt x="455933" y="1967917"/>
                  <a:pt x="479772" y="1926438"/>
                </a:cubicBezTo>
                <a:cubicBezTo>
                  <a:pt x="503611" y="1884959"/>
                  <a:pt x="489311" y="1832011"/>
                  <a:pt x="447832" y="1808172"/>
                </a:cubicBezTo>
                <a:lnTo>
                  <a:pt x="313164" y="1731774"/>
                </a:lnTo>
                <a:cubicBezTo>
                  <a:pt x="833953" y="1551112"/>
                  <a:pt x="1182267" y="1059337"/>
                  <a:pt x="1179872" y="508110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4" name="Frihåndsform: figur 26">
            <a:extLst>
              <a:ext uri="{FF2B5EF4-FFF2-40B4-BE49-F238E27FC236}">
                <a16:creationId xmlns:a16="http://schemas.microsoft.com/office/drawing/2014/main" id="{BEAC5576-E794-4CEF-9DA3-A6379825B9C6}"/>
              </a:ext>
            </a:extLst>
          </p:cNvPr>
          <p:cNvSpPr/>
          <p:nvPr/>
        </p:nvSpPr>
        <p:spPr>
          <a:xfrm>
            <a:off x="8795283" y="2642364"/>
            <a:ext cx="1250532" cy="363368"/>
          </a:xfrm>
          <a:custGeom>
            <a:avLst/>
            <a:gdLst>
              <a:gd name="connsiteX0" fmla="*/ 1572043 w 1985486"/>
              <a:gd name="connsiteY0" fmla="*/ 431469 h 561115"/>
              <a:gd name="connsiteX1" fmla="*/ 1485717 w 1985486"/>
              <a:gd name="connsiteY1" fmla="*/ 517794 h 561115"/>
              <a:gd name="connsiteX2" fmla="*/ 1572043 w 1985486"/>
              <a:gd name="connsiteY2" fmla="*/ 604120 h 561115"/>
              <a:gd name="connsiteX3" fmla="*/ 1926841 w 1985486"/>
              <a:gd name="connsiteY3" fmla="*/ 604120 h 561115"/>
              <a:gd name="connsiteX4" fmla="*/ 1936768 w 1985486"/>
              <a:gd name="connsiteY4" fmla="*/ 604120 h 561115"/>
              <a:gd name="connsiteX5" fmla="*/ 1983384 w 1985486"/>
              <a:gd name="connsiteY5" fmla="*/ 589876 h 561115"/>
              <a:gd name="connsiteX6" fmla="*/ 1989427 w 1985486"/>
              <a:gd name="connsiteY6" fmla="*/ 585991 h 561115"/>
              <a:gd name="connsiteX7" fmla="*/ 1992017 w 1985486"/>
              <a:gd name="connsiteY7" fmla="*/ 583833 h 561115"/>
              <a:gd name="connsiteX8" fmla="*/ 1992017 w 1985486"/>
              <a:gd name="connsiteY8" fmla="*/ 583833 h 561115"/>
              <a:gd name="connsiteX9" fmla="*/ 1997628 w 1985486"/>
              <a:gd name="connsiteY9" fmla="*/ 579517 h 561115"/>
              <a:gd name="connsiteX10" fmla="*/ 2024389 w 1985486"/>
              <a:gd name="connsiteY10" fmla="*/ 517794 h 561115"/>
              <a:gd name="connsiteX11" fmla="*/ 2024389 w 1985486"/>
              <a:gd name="connsiteY11" fmla="*/ 151774 h 561115"/>
              <a:gd name="connsiteX12" fmla="*/ 1938063 w 1985486"/>
              <a:gd name="connsiteY12" fmla="*/ 65448 h 561115"/>
              <a:gd name="connsiteX13" fmla="*/ 1851738 w 1985486"/>
              <a:gd name="connsiteY13" fmla="*/ 151774 h 561115"/>
              <a:gd name="connsiteX14" fmla="*/ 1851738 w 1985486"/>
              <a:gd name="connsiteY14" fmla="*/ 309318 h 561115"/>
              <a:gd name="connsiteX15" fmla="*/ 1851738 w 1985486"/>
              <a:gd name="connsiteY15" fmla="*/ 309318 h 561115"/>
              <a:gd name="connsiteX16" fmla="*/ 26307 w 1985486"/>
              <a:gd name="connsiteY16" fmla="*/ 455066 h 561115"/>
              <a:gd name="connsiteX17" fmla="*/ 20342 w 1985486"/>
              <a:gd name="connsiteY17" fmla="*/ 462114 h 561115"/>
              <a:gd name="connsiteX18" fmla="*/ 30701 w 1985486"/>
              <a:gd name="connsiteY18" fmla="*/ 583833 h 561115"/>
              <a:gd name="connsiteX19" fmla="*/ 152420 w 1985486"/>
              <a:gd name="connsiteY19" fmla="*/ 573474 h 561115"/>
              <a:gd name="connsiteX20" fmla="*/ 1726997 w 1985486"/>
              <a:gd name="connsiteY20" fmla="*/ 430174 h 561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85486" h="561115">
                <a:moveTo>
                  <a:pt x="1572043" y="431469"/>
                </a:moveTo>
                <a:cubicBezTo>
                  <a:pt x="1524365" y="431469"/>
                  <a:pt x="1485717" y="470117"/>
                  <a:pt x="1485717" y="517794"/>
                </a:cubicBezTo>
                <a:cubicBezTo>
                  <a:pt x="1485717" y="565472"/>
                  <a:pt x="1524365" y="604120"/>
                  <a:pt x="1572043" y="604120"/>
                </a:cubicBezTo>
                <a:lnTo>
                  <a:pt x="1926841" y="604120"/>
                </a:lnTo>
                <a:cubicBezTo>
                  <a:pt x="1930147" y="604331"/>
                  <a:pt x="1933462" y="604331"/>
                  <a:pt x="1936768" y="604120"/>
                </a:cubicBezTo>
                <a:cubicBezTo>
                  <a:pt x="1953381" y="604124"/>
                  <a:pt x="1969615" y="599165"/>
                  <a:pt x="1983384" y="589876"/>
                </a:cubicBezTo>
                <a:lnTo>
                  <a:pt x="1989427" y="585991"/>
                </a:lnTo>
                <a:lnTo>
                  <a:pt x="1992017" y="583833"/>
                </a:lnTo>
                <a:lnTo>
                  <a:pt x="1992017" y="583833"/>
                </a:lnTo>
                <a:lnTo>
                  <a:pt x="1997628" y="579517"/>
                </a:lnTo>
                <a:cubicBezTo>
                  <a:pt x="2014526" y="563409"/>
                  <a:pt x="2024181" y="541141"/>
                  <a:pt x="2024389" y="517794"/>
                </a:cubicBezTo>
                <a:lnTo>
                  <a:pt x="2024389" y="151774"/>
                </a:lnTo>
                <a:cubicBezTo>
                  <a:pt x="2024389" y="104096"/>
                  <a:pt x="1985741" y="65448"/>
                  <a:pt x="1938063" y="65448"/>
                </a:cubicBezTo>
                <a:cubicBezTo>
                  <a:pt x="1890386" y="65448"/>
                  <a:pt x="1851738" y="104096"/>
                  <a:pt x="1851738" y="151774"/>
                </a:cubicBezTo>
                <a:lnTo>
                  <a:pt x="1851738" y="309318"/>
                </a:lnTo>
                <a:lnTo>
                  <a:pt x="1851738" y="309318"/>
                </a:lnTo>
                <a:cubicBezTo>
                  <a:pt x="1307412" y="-154513"/>
                  <a:pt x="490138" y="-89260"/>
                  <a:pt x="26307" y="455066"/>
                </a:cubicBezTo>
                <a:cubicBezTo>
                  <a:pt x="24308" y="457405"/>
                  <a:pt x="22323" y="459758"/>
                  <a:pt x="20342" y="462114"/>
                </a:cubicBezTo>
                <a:cubicBezTo>
                  <a:pt x="-10408" y="498587"/>
                  <a:pt x="-5772" y="553084"/>
                  <a:pt x="30701" y="583833"/>
                </a:cubicBezTo>
                <a:cubicBezTo>
                  <a:pt x="67173" y="614582"/>
                  <a:pt x="121671" y="609947"/>
                  <a:pt x="152420" y="573474"/>
                </a:cubicBezTo>
                <a:cubicBezTo>
                  <a:pt x="548822" y="101321"/>
                  <a:pt x="1251874" y="37341"/>
                  <a:pt x="1726997" y="430174"/>
                </a:cubicBezTo>
                <a:close/>
              </a:path>
            </a:pathLst>
          </a:custGeom>
          <a:noFill/>
          <a:ln w="20089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6343C4B-18F6-4E7B-9DDE-A99F121F6336}"/>
              </a:ext>
            </a:extLst>
          </p:cNvPr>
          <p:cNvSpPr/>
          <p:nvPr/>
        </p:nvSpPr>
        <p:spPr>
          <a:xfrm>
            <a:off x="630290" y="1886406"/>
            <a:ext cx="6032528" cy="3752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De fire andre konkurransekreftene påvirker hvordan den interne konkurransen mellom aktørene i bransjen er. Eksempelvis vil lave inngangsbarrierer øke antall konkurrenter i bransjen. Konkurrerende aktører er de som leverer lignende produkter og tjenester til de samme kundene (til forskjell fra substitutter som dekker de samme behovene, men med andre produkter/tjenester). Eksempelvis er SAS og Norwegian konkurrenter, mens Vy tilbyr et substitutt. </a:t>
            </a: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b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</a:br>
            <a:r>
              <a:rPr kumimoji="0" lang="nb-NO" sz="1400" b="1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Nyttige spørsmål: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mange konkurrenter er det i bransjen din og hva er størrelsesforholdet mellom dem?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Er bransjen i vekst?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Er bransjen preget av høy priskonkurranse?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Er det høye faste kostnader eller nedleggingsbarrierer?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b-NO" sz="14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Times New Roman" panose="02020603050405020304" pitchFamily="18" charset="0"/>
              </a:rPr>
              <a:t>Hvor stor differensiering er det mellom produktene og tjenestene som leveres?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2B3D90-0706-4CFC-A976-CEDB44470E19}"/>
              </a:ext>
            </a:extLst>
          </p:cNvPr>
          <p:cNvSpPr txBox="1"/>
          <p:nvPr/>
        </p:nvSpPr>
        <p:spPr>
          <a:xfrm>
            <a:off x="630289" y="1447984"/>
            <a:ext cx="4301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Konkurranse i bransjen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B10122F-F61F-4847-9F90-55F35DDF3E2A}"/>
              </a:ext>
            </a:extLst>
          </p:cNvPr>
          <p:cNvCxnSpPr/>
          <p:nvPr/>
        </p:nvCxnSpPr>
        <p:spPr>
          <a:xfrm>
            <a:off x="724490" y="1817316"/>
            <a:ext cx="36394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1403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FE5825-B258-44E9-B50A-0FA64245C3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8191EB-895F-4DF6-B34D-C97F47473CD9}">
  <ds:schemaRefs>
    <ds:schemaRef ds:uri="http://purl.org/dc/terms/"/>
    <ds:schemaRef ds:uri="73aae5ac-f7a0-402c-a9f6-3cb993cdf033"/>
    <ds:schemaRef ds:uri="http://schemas.microsoft.com/office/2006/documentManagement/types"/>
    <ds:schemaRef ds:uri="http://schemas.microsoft.com/office/infopath/2007/PartnerControls"/>
    <ds:schemaRef ds:uri="1a1c9c00-0088-4bb9-8b3a-42a393d9cbc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EDD6C3D-C3B8-4C89-9247-425B2BE784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670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Museo Sans 300</vt:lpstr>
      <vt:lpstr>Museo Sans 500</vt:lpstr>
      <vt:lpstr>1_Office Theme</vt:lpstr>
      <vt:lpstr>Metodekort Porters fem konkurransekrefter 1/2</vt:lpstr>
      <vt:lpstr>Metodekort Porters fem konkurransekrefter 2/2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Metodekort Porters fem konkurransekrefter 1/2</dc:title>
  <dc:creator>Silje Morlandstø</dc:creator>
  <cp:lastModifiedBy>Dragana Trifunovic</cp:lastModifiedBy>
  <cp:revision>2</cp:revision>
  <dcterms:created xsi:type="dcterms:W3CDTF">2020-06-12T14:15:21Z</dcterms:created>
  <dcterms:modified xsi:type="dcterms:W3CDTF">2020-06-24T07:12:30Z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