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044" r:id="rId5"/>
    <p:sldId id="2045" r:id="rId6"/>
    <p:sldId id="2119" r:id="rId7"/>
    <p:sldId id="325" r:id="rId8"/>
    <p:sldId id="323" r:id="rId9"/>
    <p:sldId id="321" r:id="rId10"/>
    <p:sldId id="322" r:id="rId11"/>
    <p:sldId id="324" r:id="rId12"/>
    <p:sldId id="326"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23E054-6A93-494B-BFC4-3225C6D5F68E}" v="2" dt="2020-06-15T11:07:59.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e Morlandstø" userId="fd449c73-7943-49ef-89e0-1de95e9ffa81" providerId="ADAL" clId="{B023E054-6A93-494B-BFC4-3225C6D5F68E}"/>
    <pc:docChg chg="addSld delSld modSld">
      <pc:chgData name="Silje Morlandstø" userId="fd449c73-7943-49ef-89e0-1de95e9ffa81" providerId="ADAL" clId="{B023E054-6A93-494B-BFC4-3225C6D5F68E}" dt="2020-06-15T11:07:59.960" v="4"/>
      <pc:docMkLst>
        <pc:docMk/>
      </pc:docMkLst>
      <pc:sldChg chg="add">
        <pc:chgData name="Silje Morlandstø" userId="fd449c73-7943-49ef-89e0-1de95e9ffa81" providerId="ADAL" clId="{B023E054-6A93-494B-BFC4-3225C6D5F68E}" dt="2020-06-15T11:05:42.788" v="3"/>
        <pc:sldMkLst>
          <pc:docMk/>
          <pc:sldMk cId="2556649228" sldId="321"/>
        </pc:sldMkLst>
      </pc:sldChg>
      <pc:sldChg chg="add">
        <pc:chgData name="Silje Morlandstø" userId="fd449c73-7943-49ef-89e0-1de95e9ffa81" providerId="ADAL" clId="{B023E054-6A93-494B-BFC4-3225C6D5F68E}" dt="2020-06-15T11:05:42.788" v="3"/>
        <pc:sldMkLst>
          <pc:docMk/>
          <pc:sldMk cId="636567028" sldId="322"/>
        </pc:sldMkLst>
      </pc:sldChg>
      <pc:sldChg chg="add">
        <pc:chgData name="Silje Morlandstø" userId="fd449c73-7943-49ef-89e0-1de95e9ffa81" providerId="ADAL" clId="{B023E054-6A93-494B-BFC4-3225C6D5F68E}" dt="2020-06-15T11:05:42.788" v="3"/>
        <pc:sldMkLst>
          <pc:docMk/>
          <pc:sldMk cId="2640133592" sldId="323"/>
        </pc:sldMkLst>
      </pc:sldChg>
      <pc:sldChg chg="add">
        <pc:chgData name="Silje Morlandstø" userId="fd449c73-7943-49ef-89e0-1de95e9ffa81" providerId="ADAL" clId="{B023E054-6A93-494B-BFC4-3225C6D5F68E}" dt="2020-06-15T11:05:42.788" v="3"/>
        <pc:sldMkLst>
          <pc:docMk/>
          <pc:sldMk cId="2063258575" sldId="324"/>
        </pc:sldMkLst>
      </pc:sldChg>
      <pc:sldChg chg="add">
        <pc:chgData name="Silje Morlandstø" userId="fd449c73-7943-49ef-89e0-1de95e9ffa81" providerId="ADAL" clId="{B023E054-6A93-494B-BFC4-3225C6D5F68E}" dt="2020-06-15T11:05:42.788" v="3"/>
        <pc:sldMkLst>
          <pc:docMk/>
          <pc:sldMk cId="1211862082" sldId="325"/>
        </pc:sldMkLst>
      </pc:sldChg>
      <pc:sldChg chg="add">
        <pc:chgData name="Silje Morlandstø" userId="fd449c73-7943-49ef-89e0-1de95e9ffa81" providerId="ADAL" clId="{B023E054-6A93-494B-BFC4-3225C6D5F68E}" dt="2020-06-15T11:05:42.788" v="3"/>
        <pc:sldMkLst>
          <pc:docMk/>
          <pc:sldMk cId="1018826901" sldId="326"/>
        </pc:sldMkLst>
      </pc:sldChg>
      <pc:sldChg chg="modSp modTransition">
        <pc:chgData name="Silje Morlandstø" userId="fd449c73-7943-49ef-89e0-1de95e9ffa81" providerId="ADAL" clId="{B023E054-6A93-494B-BFC4-3225C6D5F68E}" dt="2020-06-15T11:07:59.960" v="4"/>
        <pc:sldMkLst>
          <pc:docMk/>
          <pc:sldMk cId="3662380606" sldId="2044"/>
        </pc:sldMkLst>
        <pc:spChg chg="mod">
          <ac:chgData name="Silje Morlandstø" userId="fd449c73-7943-49ef-89e0-1de95e9ffa81" providerId="ADAL" clId="{B023E054-6A93-494B-BFC4-3225C6D5F68E}" dt="2020-06-12T14:20:00.242" v="0" actId="1076"/>
          <ac:spMkLst>
            <pc:docMk/>
            <pc:sldMk cId="3662380606" sldId="2044"/>
            <ac:spMk id="53" creationId="{56A221BC-18C2-4E63-8B4E-9012C3CB5818}"/>
          </ac:spMkLst>
        </pc:spChg>
        <pc:spChg chg="mod">
          <ac:chgData name="Silje Morlandstø" userId="fd449c73-7943-49ef-89e0-1de95e9ffa81" providerId="ADAL" clId="{B023E054-6A93-494B-BFC4-3225C6D5F68E}" dt="2020-06-12T14:20:00.242" v="0" actId="1076"/>
          <ac:spMkLst>
            <pc:docMk/>
            <pc:sldMk cId="3662380606" sldId="2044"/>
            <ac:spMk id="54" creationId="{ED19851F-CF31-4761-A0D1-B6251F087845}"/>
          </ac:spMkLst>
        </pc:spChg>
        <pc:spChg chg="mod">
          <ac:chgData name="Silje Morlandstø" userId="fd449c73-7943-49ef-89e0-1de95e9ffa81" providerId="ADAL" clId="{B023E054-6A93-494B-BFC4-3225C6D5F68E}" dt="2020-06-12T14:20:00.242" v="0" actId="1076"/>
          <ac:spMkLst>
            <pc:docMk/>
            <pc:sldMk cId="3662380606" sldId="2044"/>
            <ac:spMk id="56" creationId="{147769D2-2A50-4C4B-88E0-D1DD498068A9}"/>
          </ac:spMkLst>
        </pc:spChg>
        <pc:spChg chg="mod">
          <ac:chgData name="Silje Morlandstø" userId="fd449c73-7943-49ef-89e0-1de95e9ffa81" providerId="ADAL" clId="{B023E054-6A93-494B-BFC4-3225C6D5F68E}" dt="2020-06-12T14:20:00.242" v="0" actId="1076"/>
          <ac:spMkLst>
            <pc:docMk/>
            <pc:sldMk cId="3662380606" sldId="2044"/>
            <ac:spMk id="57" creationId="{73880071-FD6B-4081-B1AB-A7351633BDB9}"/>
          </ac:spMkLst>
        </pc:spChg>
        <pc:spChg chg="mod">
          <ac:chgData name="Silje Morlandstø" userId="fd449c73-7943-49ef-89e0-1de95e9ffa81" providerId="ADAL" clId="{B023E054-6A93-494B-BFC4-3225C6D5F68E}" dt="2020-06-12T14:20:00.242" v="0" actId="1076"/>
          <ac:spMkLst>
            <pc:docMk/>
            <pc:sldMk cId="3662380606" sldId="2044"/>
            <ac:spMk id="59" creationId="{BA396007-4F1A-479A-9424-A960D383328B}"/>
          </ac:spMkLst>
        </pc:spChg>
        <pc:spChg chg="mod">
          <ac:chgData name="Silje Morlandstø" userId="fd449c73-7943-49ef-89e0-1de95e9ffa81" providerId="ADAL" clId="{B023E054-6A93-494B-BFC4-3225C6D5F68E}" dt="2020-06-12T14:20:00.242" v="0" actId="1076"/>
          <ac:spMkLst>
            <pc:docMk/>
            <pc:sldMk cId="3662380606" sldId="2044"/>
            <ac:spMk id="60" creationId="{2BE03172-E4E4-495A-81E7-63ED644D03A7}"/>
          </ac:spMkLst>
        </pc:spChg>
        <pc:cxnChg chg="mod">
          <ac:chgData name="Silje Morlandstø" userId="fd449c73-7943-49ef-89e0-1de95e9ffa81" providerId="ADAL" clId="{B023E054-6A93-494B-BFC4-3225C6D5F68E}" dt="2020-06-12T14:20:00.242" v="0" actId="1076"/>
          <ac:cxnSpMkLst>
            <pc:docMk/>
            <pc:sldMk cId="3662380606" sldId="2044"/>
            <ac:cxnSpMk id="55" creationId="{A5748680-3A36-466C-AE1C-9E603F804C33}"/>
          </ac:cxnSpMkLst>
        </pc:cxnChg>
        <pc:cxnChg chg="mod">
          <ac:chgData name="Silje Morlandstø" userId="fd449c73-7943-49ef-89e0-1de95e9ffa81" providerId="ADAL" clId="{B023E054-6A93-494B-BFC4-3225C6D5F68E}" dt="2020-06-12T14:20:00.242" v="0" actId="1076"/>
          <ac:cxnSpMkLst>
            <pc:docMk/>
            <pc:sldMk cId="3662380606" sldId="2044"/>
            <ac:cxnSpMk id="58" creationId="{35865BE0-B3A2-4797-BAE3-4F1CB6C6A7C3}"/>
          </ac:cxnSpMkLst>
        </pc:cxnChg>
        <pc:cxnChg chg="mod">
          <ac:chgData name="Silje Morlandstø" userId="fd449c73-7943-49ef-89e0-1de95e9ffa81" providerId="ADAL" clId="{B023E054-6A93-494B-BFC4-3225C6D5F68E}" dt="2020-06-12T14:20:00.242" v="0" actId="1076"/>
          <ac:cxnSpMkLst>
            <pc:docMk/>
            <pc:sldMk cId="3662380606" sldId="2044"/>
            <ac:cxnSpMk id="61" creationId="{A71BE3E1-E860-41D9-8C98-759AAF1F8838}"/>
          </ac:cxnSpMkLst>
        </pc:cxnChg>
      </pc:sldChg>
      <pc:sldChg chg="modTransition">
        <pc:chgData name="Silje Morlandstø" userId="fd449c73-7943-49ef-89e0-1de95e9ffa81" providerId="ADAL" clId="{B023E054-6A93-494B-BFC4-3225C6D5F68E}" dt="2020-06-15T11:07:59.960" v="4"/>
        <pc:sldMkLst>
          <pc:docMk/>
          <pc:sldMk cId="3340650474" sldId="2045"/>
        </pc:sldMkLst>
      </pc:sldChg>
      <pc:sldChg chg="del">
        <pc:chgData name="Silje Morlandstø" userId="fd449c73-7943-49ef-89e0-1de95e9ffa81" providerId="ADAL" clId="{B023E054-6A93-494B-BFC4-3225C6D5F68E}" dt="2020-06-15T11:05:39.907" v="1" actId="2696"/>
        <pc:sldMkLst>
          <pc:docMk/>
          <pc:sldMk cId="278885443" sldId="2046"/>
        </pc:sldMkLst>
      </pc:sldChg>
      <pc:sldChg chg="del">
        <pc:chgData name="Silje Morlandstø" userId="fd449c73-7943-49ef-89e0-1de95e9ffa81" providerId="ADAL" clId="{B023E054-6A93-494B-BFC4-3225C6D5F68E}" dt="2020-06-15T11:05:40.349" v="2" actId="2696"/>
        <pc:sldMkLst>
          <pc:docMk/>
          <pc:sldMk cId="492502376" sldId="20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D365F-B777-4056-9DCB-E7F0E6E64EE7}" type="datetimeFigureOut">
              <a:rPr lang="nb-NO" smtClean="0"/>
              <a:t>24.06.2020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784C6-95E3-4025-866D-6FAB14BCB729}" type="slidenum">
              <a:rPr lang="nb-NO" smtClean="0"/>
              <a:t>‹#›</a:t>
            </a:fld>
            <a:endParaRPr lang="nb-NO"/>
          </a:p>
        </p:txBody>
      </p:sp>
    </p:spTree>
    <p:extLst>
      <p:ext uri="{BB962C8B-B14F-4D97-AF65-F5344CB8AC3E}">
        <p14:creationId xmlns:p14="http://schemas.microsoft.com/office/powerpoint/2010/main" val="4077741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92898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18408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4292436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388622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193467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972750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88972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51075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1836963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93532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3243188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35205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397114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810182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273407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4251348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Metodekort PESTEL 1/2</a:t>
            </a:r>
          </a:p>
        </p:txBody>
      </p:sp>
      <p:sp>
        <p:nvSpPr>
          <p:cNvPr id="4" name="TextBox 3">
            <a:extLst>
              <a:ext uri="{FF2B5EF4-FFF2-40B4-BE49-F238E27FC236}">
                <a16:creationId xmlns:a16="http://schemas.microsoft.com/office/drawing/2014/main" id="{FFFDB211-B0CF-4082-9DA1-E45B05337061}"/>
              </a:ext>
            </a:extLst>
          </p:cNvPr>
          <p:cNvSpPr txBox="1"/>
          <p:nvPr/>
        </p:nvSpPr>
        <p:spPr>
          <a:xfrm>
            <a:off x="553934"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får du ut av metoden?</a:t>
            </a:r>
          </a:p>
        </p:txBody>
      </p:sp>
      <p:sp>
        <p:nvSpPr>
          <p:cNvPr id="5" name="TextBox 4">
            <a:extLst>
              <a:ext uri="{FF2B5EF4-FFF2-40B4-BE49-F238E27FC236}">
                <a16:creationId xmlns:a16="http://schemas.microsoft.com/office/drawing/2014/main" id="{90CCA715-6BA1-4425-8AA1-335F9FEBF5DE}"/>
              </a:ext>
            </a:extLst>
          </p:cNvPr>
          <p:cNvSpPr txBox="1"/>
          <p:nvPr/>
        </p:nvSpPr>
        <p:spPr>
          <a:xfrm>
            <a:off x="549640" y="1598513"/>
            <a:ext cx="528259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Innsikt og forståelse for hvilke eksterne faktorer som vil kunne påvirke virksomheten din fremover.</a:t>
            </a:r>
          </a:p>
        </p:txBody>
      </p:sp>
      <p:cxnSp>
        <p:nvCxnSpPr>
          <p:cNvPr id="24" name="Straight Connector 23">
            <a:extLst>
              <a:ext uri="{FF2B5EF4-FFF2-40B4-BE49-F238E27FC236}">
                <a16:creationId xmlns:a16="http://schemas.microsoft.com/office/drawing/2014/main" id="{6229429D-9B42-4477-926F-3FE8351B558E}"/>
              </a:ext>
            </a:extLst>
          </p:cNvPr>
          <p:cNvCxnSpPr/>
          <p:nvPr/>
        </p:nvCxnSpPr>
        <p:spPr>
          <a:xfrm>
            <a:off x="628477"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468BCFB-34C1-4F42-BB9D-8B4CC512CFAE}"/>
              </a:ext>
            </a:extLst>
          </p:cNvPr>
          <p:cNvSpPr txBox="1"/>
          <p:nvPr/>
        </p:nvSpPr>
        <p:spPr>
          <a:xfrm>
            <a:off x="553934" y="2178633"/>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Hvordan?</a:t>
            </a:r>
          </a:p>
        </p:txBody>
      </p:sp>
      <p:sp>
        <p:nvSpPr>
          <p:cNvPr id="26" name="TextBox 25">
            <a:extLst>
              <a:ext uri="{FF2B5EF4-FFF2-40B4-BE49-F238E27FC236}">
                <a16:creationId xmlns:a16="http://schemas.microsoft.com/office/drawing/2014/main" id="{8BBF1942-1193-4A5D-9999-720B7470ABBD}"/>
              </a:ext>
            </a:extLst>
          </p:cNvPr>
          <p:cNvSpPr txBox="1"/>
          <p:nvPr/>
        </p:nvSpPr>
        <p:spPr>
          <a:xfrm>
            <a:off x="549640" y="2517187"/>
            <a:ext cx="5282593"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PESTEL er en strukturert metode som kan brukes til å identifisere, analysere og forstå de politiske, økonomiske, sosiale, teknologiske, miljømessige og juridiske faktorene som kan ha påvirkning. Som oftest er det tilstrekkelig å ta utgangspunkt i disse faktorene, men dersom du trenger ytterligere struktur og grundighet i analysen kan du bryte de ulike faktorene ned på ulike måter etter behov – eksempelvis kan økonomiske faktorer deles inn i makro vs. mikro eller monetær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vs</a:t>
            </a:r>
            <a:r>
              <a:rPr kumimoji="0" lang="nb-NO" sz="1200" b="0" i="0" u="none" strike="noStrike" kern="1200" cap="none" spc="0" normalizeH="0" baseline="0" noProof="0">
                <a:ln>
                  <a:noFill/>
                </a:ln>
                <a:solidFill>
                  <a:srgbClr val="333030"/>
                </a:solidFill>
                <a:effectLst/>
                <a:uLnTx/>
                <a:uFillTx/>
                <a:latin typeface="Museo Sans 300"/>
                <a:ea typeface="+mn-ea"/>
                <a:cs typeface="+mn-cs"/>
              </a:rPr>
              <a:t> real.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For hver av de seks faktorene; finn ulike parametere som kan tenkes å være relevante for din forretningsmodell og ditt formål. Benytt metoder for idégenerering til dette. Metodekort finner du i veiviseren for Innovasjon og Nyskaping. Dette kan gjøres individuelt eller gruppevis i arbeidsmøter.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Vurder relevansen til hver faktor i den gitte sammenhengen. Dette bør gjøres i plenum.</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Beskriv hver av de relevante faktorene generelt og på hvilken måte de treffer din virksomhet spesielt. Tre-fire setninger for hver faktor bør være tilstrekkelig.</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Beskriv for hver av parameterne hvilke konsekvenser dette kan ha for din forretningsmodell.</a:t>
            </a:r>
          </a:p>
        </p:txBody>
      </p:sp>
      <p:cxnSp>
        <p:nvCxnSpPr>
          <p:cNvPr id="27" name="Straight Connector 26">
            <a:extLst>
              <a:ext uri="{FF2B5EF4-FFF2-40B4-BE49-F238E27FC236}">
                <a16:creationId xmlns:a16="http://schemas.microsoft.com/office/drawing/2014/main" id="{C07EBDD9-D028-409E-8825-23A1C69505BE}"/>
              </a:ext>
            </a:extLst>
          </p:cNvPr>
          <p:cNvCxnSpPr/>
          <p:nvPr/>
        </p:nvCxnSpPr>
        <p:spPr>
          <a:xfrm>
            <a:off x="628477" y="2517073"/>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8ACD76-6084-40A5-848E-1696A52D07E1}"/>
              </a:ext>
            </a:extLst>
          </p:cNvPr>
          <p:cNvCxnSpPr/>
          <p:nvPr/>
        </p:nvCxnSpPr>
        <p:spPr>
          <a:xfrm>
            <a:off x="6096000" y="1259959"/>
            <a:ext cx="0" cy="47793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70B7D7D-EFE0-41F8-82DA-D0657646D919}"/>
              </a:ext>
            </a:extLst>
          </p:cNvPr>
          <p:cNvSpPr txBox="1"/>
          <p:nvPr/>
        </p:nvSpPr>
        <p:spPr>
          <a:xfrm>
            <a:off x="6359766"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Fordeler</a:t>
            </a:r>
          </a:p>
        </p:txBody>
      </p:sp>
      <p:sp>
        <p:nvSpPr>
          <p:cNvPr id="31" name="TextBox 30">
            <a:extLst>
              <a:ext uri="{FF2B5EF4-FFF2-40B4-BE49-F238E27FC236}">
                <a16:creationId xmlns:a16="http://schemas.microsoft.com/office/drawing/2014/main" id="{A1336C78-AF9A-4E15-AC78-C345A4CA3E3B}"/>
              </a:ext>
            </a:extLst>
          </p:cNvPr>
          <p:cNvSpPr txBox="1"/>
          <p:nvPr/>
        </p:nvSpPr>
        <p:spPr>
          <a:xfrm>
            <a:off x="6355473" y="1598513"/>
            <a:ext cx="448589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Bidrar til en generell forståelse av viktige faktorer som kan påvirke virksomheten din, og hvilke konsekvenser dette har. Sikrer at alle hovedkategorier av eksterne faktorer vurderes. Metoden egner seg godt i arbeidsmøter.</a:t>
            </a:r>
          </a:p>
        </p:txBody>
      </p:sp>
      <p:cxnSp>
        <p:nvCxnSpPr>
          <p:cNvPr id="32" name="Straight Connector 31">
            <a:extLst>
              <a:ext uri="{FF2B5EF4-FFF2-40B4-BE49-F238E27FC236}">
                <a16:creationId xmlns:a16="http://schemas.microsoft.com/office/drawing/2014/main" id="{A9BD518A-09CC-4CC6-BFB4-335911A6C00B}"/>
              </a:ext>
            </a:extLst>
          </p:cNvPr>
          <p:cNvCxnSpPr/>
          <p:nvPr/>
        </p:nvCxnSpPr>
        <p:spPr>
          <a:xfrm>
            <a:off x="6434309"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3C8DE64-71A8-4F0A-BF6F-6216B9D48B3C}"/>
              </a:ext>
            </a:extLst>
          </p:cNvPr>
          <p:cNvSpPr txBox="1"/>
          <p:nvPr/>
        </p:nvSpPr>
        <p:spPr>
          <a:xfrm>
            <a:off x="6359766" y="234791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Ulemper</a:t>
            </a:r>
          </a:p>
        </p:txBody>
      </p:sp>
      <p:sp>
        <p:nvSpPr>
          <p:cNvPr id="34" name="TextBox 33">
            <a:extLst>
              <a:ext uri="{FF2B5EF4-FFF2-40B4-BE49-F238E27FC236}">
                <a16:creationId xmlns:a16="http://schemas.microsoft.com/office/drawing/2014/main" id="{3237BA0A-66E9-49FE-8E67-B0F19E5BC392}"/>
              </a:ext>
            </a:extLst>
          </p:cNvPr>
          <p:cNvSpPr txBox="1"/>
          <p:nvPr/>
        </p:nvSpPr>
        <p:spPr>
          <a:xfrm>
            <a:off x="6355473" y="2686464"/>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Metoden er analytisk og kan være tidkrevende. Det er lett å ende opp med store og generelle faktorer, som «globalisering». Fokuser på det som er relevant for virksomheten din.</a:t>
            </a:r>
          </a:p>
        </p:txBody>
      </p:sp>
      <p:cxnSp>
        <p:nvCxnSpPr>
          <p:cNvPr id="35" name="Straight Connector 34">
            <a:extLst>
              <a:ext uri="{FF2B5EF4-FFF2-40B4-BE49-F238E27FC236}">
                <a16:creationId xmlns:a16="http://schemas.microsoft.com/office/drawing/2014/main" id="{9CCD915F-FF25-4480-BF26-DECFDA58D165}"/>
              </a:ext>
            </a:extLst>
          </p:cNvPr>
          <p:cNvCxnSpPr/>
          <p:nvPr/>
        </p:nvCxnSpPr>
        <p:spPr>
          <a:xfrm>
            <a:off x="6434309" y="268635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6A221BC-18C2-4E63-8B4E-9012C3CB5818}"/>
              </a:ext>
            </a:extLst>
          </p:cNvPr>
          <p:cNvSpPr txBox="1"/>
          <p:nvPr/>
        </p:nvSpPr>
        <p:spPr>
          <a:xfrm>
            <a:off x="6359766" y="3435861"/>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Hvem bør delta?</a:t>
            </a:r>
          </a:p>
        </p:txBody>
      </p:sp>
      <p:sp>
        <p:nvSpPr>
          <p:cNvPr id="54" name="TextBox 53">
            <a:extLst>
              <a:ext uri="{FF2B5EF4-FFF2-40B4-BE49-F238E27FC236}">
                <a16:creationId xmlns:a16="http://schemas.microsoft.com/office/drawing/2014/main" id="{ED19851F-CF31-4761-A0D1-B6251F087845}"/>
              </a:ext>
            </a:extLst>
          </p:cNvPr>
          <p:cNvSpPr txBox="1"/>
          <p:nvPr/>
        </p:nvSpPr>
        <p:spPr>
          <a:xfrm>
            <a:off x="6355473" y="3774415"/>
            <a:ext cx="448589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Du bør involvere medarbeidere som representerer ledelse, strategi, kompetanse, salg, osv. I noen sammenhenger kan eksterne bidragsytere som partnere, kunder, leverandører eller forskjellige typer eksperter være nyttige å involvere. </a:t>
            </a:r>
          </a:p>
        </p:txBody>
      </p:sp>
      <p:cxnSp>
        <p:nvCxnSpPr>
          <p:cNvPr id="55" name="Straight Connector 54">
            <a:extLst>
              <a:ext uri="{FF2B5EF4-FFF2-40B4-BE49-F238E27FC236}">
                <a16:creationId xmlns:a16="http://schemas.microsoft.com/office/drawing/2014/main" id="{A5748680-3A36-466C-AE1C-9E603F804C33}"/>
              </a:ext>
            </a:extLst>
          </p:cNvPr>
          <p:cNvCxnSpPr/>
          <p:nvPr/>
        </p:nvCxnSpPr>
        <p:spPr>
          <a:xfrm>
            <a:off x="6434309" y="3774301"/>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147769D2-2A50-4C4B-88E0-D1DD498068A9}"/>
              </a:ext>
            </a:extLst>
          </p:cNvPr>
          <p:cNvSpPr txBox="1"/>
          <p:nvPr/>
        </p:nvSpPr>
        <p:spPr>
          <a:xfrm>
            <a:off x="6359766" y="4559192"/>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trenger du?</a:t>
            </a:r>
          </a:p>
        </p:txBody>
      </p:sp>
      <p:sp>
        <p:nvSpPr>
          <p:cNvPr id="57" name="TextBox 56">
            <a:extLst>
              <a:ext uri="{FF2B5EF4-FFF2-40B4-BE49-F238E27FC236}">
                <a16:creationId xmlns:a16="http://schemas.microsoft.com/office/drawing/2014/main" id="{73880071-FD6B-4081-B1AB-A7351633BDB9}"/>
              </a:ext>
            </a:extLst>
          </p:cNvPr>
          <p:cNvSpPr txBox="1"/>
          <p:nvPr/>
        </p:nvSpPr>
        <p:spPr>
          <a:xfrm>
            <a:off x="6355473" y="4897746"/>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333030"/>
                </a:solidFill>
                <a:effectLst/>
                <a:uLnTx/>
                <a:uFillTx/>
                <a:latin typeface="Museo Sans 300"/>
                <a:ea typeface="+mn-ea"/>
                <a:cs typeface="+mn-cs"/>
              </a:rPr>
              <a:t>T</a:t>
            </a:r>
            <a:r>
              <a:rPr kumimoji="0" lang="nb-NO" sz="1200" b="0" i="0" u="none" strike="noStrike" kern="1200" cap="none" spc="0" normalizeH="0" baseline="0" noProof="0">
                <a:ln>
                  <a:noFill/>
                </a:ln>
                <a:solidFill>
                  <a:srgbClr val="333030"/>
                </a:solidFill>
                <a:effectLst/>
                <a:uLnTx/>
                <a:uFillTx/>
                <a:latin typeface="Museo Sans 300"/>
                <a:ea typeface="+mn-ea"/>
                <a:cs typeface="+mn-cs"/>
              </a:rPr>
              <a:t>avle/brunpapir,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post-its</a:t>
            </a:r>
            <a:r>
              <a:rPr kumimoji="0" lang="nb-NO" sz="1200" b="0" i="0" u="none" strike="noStrike" kern="1200" cap="none" spc="0" normalizeH="0" baseline="0" noProof="0">
                <a:ln>
                  <a:noFill/>
                </a:ln>
                <a:solidFill>
                  <a:srgbClr val="333030"/>
                </a:solidFill>
                <a:effectLst/>
                <a:uLnTx/>
                <a:uFillTx/>
                <a:latin typeface="Museo Sans 300"/>
                <a:ea typeface="+mn-ea"/>
                <a:cs typeface="+mn-cs"/>
              </a:rPr>
              <a:t> og tusjer.</a:t>
            </a:r>
          </a:p>
        </p:txBody>
      </p:sp>
      <p:cxnSp>
        <p:nvCxnSpPr>
          <p:cNvPr id="58" name="Straight Connector 57">
            <a:extLst>
              <a:ext uri="{FF2B5EF4-FFF2-40B4-BE49-F238E27FC236}">
                <a16:creationId xmlns:a16="http://schemas.microsoft.com/office/drawing/2014/main" id="{35865BE0-B3A2-4797-BAE3-4F1CB6C6A7C3}"/>
              </a:ext>
            </a:extLst>
          </p:cNvPr>
          <p:cNvCxnSpPr/>
          <p:nvPr/>
        </p:nvCxnSpPr>
        <p:spPr>
          <a:xfrm>
            <a:off x="6434309" y="4897632"/>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396007-4F1A-479A-9424-A960D383328B}"/>
              </a:ext>
            </a:extLst>
          </p:cNvPr>
          <p:cNvSpPr txBox="1"/>
          <p:nvPr/>
        </p:nvSpPr>
        <p:spPr>
          <a:xfrm>
            <a:off x="6359766" y="5150675"/>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Tidsbruk</a:t>
            </a:r>
          </a:p>
        </p:txBody>
      </p:sp>
      <p:sp>
        <p:nvSpPr>
          <p:cNvPr id="60" name="TextBox 59">
            <a:extLst>
              <a:ext uri="{FF2B5EF4-FFF2-40B4-BE49-F238E27FC236}">
                <a16:creationId xmlns:a16="http://schemas.microsoft.com/office/drawing/2014/main" id="{2BE03172-E4E4-495A-81E7-63ED644D03A7}"/>
              </a:ext>
            </a:extLst>
          </p:cNvPr>
          <p:cNvSpPr txBox="1"/>
          <p:nvPr/>
        </p:nvSpPr>
        <p:spPr>
          <a:xfrm>
            <a:off x="6355473" y="5489229"/>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2-3 arbeidsmøter à 2-4 timer. Tidsbruk kan justeres avhengig av hvor grundig du ønsker å gå til verks og hvor mange som deltar i arbeidsmøtene.</a:t>
            </a:r>
          </a:p>
        </p:txBody>
      </p:sp>
      <p:cxnSp>
        <p:nvCxnSpPr>
          <p:cNvPr id="61" name="Straight Connector 60">
            <a:extLst>
              <a:ext uri="{FF2B5EF4-FFF2-40B4-BE49-F238E27FC236}">
                <a16:creationId xmlns:a16="http://schemas.microsoft.com/office/drawing/2014/main" id="{A71BE3E1-E860-41D9-8C98-759AAF1F8838}"/>
              </a:ext>
            </a:extLst>
          </p:cNvPr>
          <p:cNvCxnSpPr/>
          <p:nvPr/>
        </p:nvCxnSpPr>
        <p:spPr>
          <a:xfrm>
            <a:off x="6434309" y="5489115"/>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38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BC6E5E71-EE81-4749-AAEA-E46A5AFD7DB3}"/>
              </a:ext>
            </a:extLst>
          </p:cNvPr>
          <p:cNvSpPr/>
          <p:nvPr/>
        </p:nvSpPr>
        <p:spPr>
          <a:xfrm>
            <a:off x="2079600"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2" name="Rectangle 51">
            <a:extLst>
              <a:ext uri="{FF2B5EF4-FFF2-40B4-BE49-F238E27FC236}">
                <a16:creationId xmlns:a16="http://schemas.microsoft.com/office/drawing/2014/main" id="{92CA7660-F61C-47C4-AFF8-BFC3A2A58AA6}"/>
              </a:ext>
            </a:extLst>
          </p:cNvPr>
          <p:cNvSpPr/>
          <p:nvPr/>
        </p:nvSpPr>
        <p:spPr>
          <a:xfrm>
            <a:off x="4102789"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3" name="Rectangle 52">
            <a:extLst>
              <a:ext uri="{FF2B5EF4-FFF2-40B4-BE49-F238E27FC236}">
                <a16:creationId xmlns:a16="http://schemas.microsoft.com/office/drawing/2014/main" id="{3D190FEC-A4D8-4046-86F3-69F5075CB048}"/>
              </a:ext>
            </a:extLst>
          </p:cNvPr>
          <p:cNvSpPr/>
          <p:nvPr/>
        </p:nvSpPr>
        <p:spPr>
          <a:xfrm>
            <a:off x="6125978"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4" name="Rectangle 53">
            <a:extLst>
              <a:ext uri="{FF2B5EF4-FFF2-40B4-BE49-F238E27FC236}">
                <a16:creationId xmlns:a16="http://schemas.microsoft.com/office/drawing/2014/main" id="{AE6291F6-4514-49F6-9825-A9BBA3C4D09B}"/>
              </a:ext>
            </a:extLst>
          </p:cNvPr>
          <p:cNvSpPr/>
          <p:nvPr/>
        </p:nvSpPr>
        <p:spPr>
          <a:xfrm>
            <a:off x="8149167"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5" name="Rectangle 54">
            <a:extLst>
              <a:ext uri="{FF2B5EF4-FFF2-40B4-BE49-F238E27FC236}">
                <a16:creationId xmlns:a16="http://schemas.microsoft.com/office/drawing/2014/main" id="{F91E72F3-5E8B-42E5-A3EB-42662CA26A3E}"/>
              </a:ext>
            </a:extLst>
          </p:cNvPr>
          <p:cNvSpPr/>
          <p:nvPr/>
        </p:nvSpPr>
        <p:spPr>
          <a:xfrm>
            <a:off x="10172356"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0" name="Rectangle 49">
            <a:extLst>
              <a:ext uri="{FF2B5EF4-FFF2-40B4-BE49-F238E27FC236}">
                <a16:creationId xmlns:a16="http://schemas.microsoft.com/office/drawing/2014/main" id="{99C5E670-F7D7-4032-9774-EBA9945275FD}"/>
              </a:ext>
            </a:extLst>
          </p:cNvPr>
          <p:cNvSpPr/>
          <p:nvPr/>
        </p:nvSpPr>
        <p:spPr>
          <a:xfrm>
            <a:off x="56411"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Metodekort PESTEL 2/2</a:t>
            </a:r>
          </a:p>
        </p:txBody>
      </p:sp>
      <p:grpSp>
        <p:nvGrpSpPr>
          <p:cNvPr id="22" name="Group 21">
            <a:extLst>
              <a:ext uri="{FF2B5EF4-FFF2-40B4-BE49-F238E27FC236}">
                <a16:creationId xmlns:a16="http://schemas.microsoft.com/office/drawing/2014/main" id="{BFF230DE-48F5-4BD3-B72C-DA90B6CD6520}"/>
              </a:ext>
            </a:extLst>
          </p:cNvPr>
          <p:cNvGrpSpPr/>
          <p:nvPr/>
        </p:nvGrpSpPr>
        <p:grpSpPr>
          <a:xfrm>
            <a:off x="4113614" y="1501582"/>
            <a:ext cx="1932616" cy="923330"/>
            <a:chOff x="1" y="2936534"/>
            <a:chExt cx="1932616" cy="923330"/>
          </a:xfrm>
        </p:grpSpPr>
        <p:sp>
          <p:nvSpPr>
            <p:cNvPr id="23" name="Rektangel 5">
              <a:extLst>
                <a:ext uri="{FF2B5EF4-FFF2-40B4-BE49-F238E27FC236}">
                  <a16:creationId xmlns:a16="http://schemas.microsoft.com/office/drawing/2014/main" id="{EDCF9A73-BB20-4F4C-8586-0A949108BD11}"/>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4" name="Rektangel 16">
              <a:extLst>
                <a:ext uri="{FF2B5EF4-FFF2-40B4-BE49-F238E27FC236}">
                  <a16:creationId xmlns:a16="http://schemas.microsoft.com/office/drawing/2014/main" id="{74C3DB03-2365-4D1B-929F-32742FB66A13}"/>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25" name="Group 24">
            <a:extLst>
              <a:ext uri="{FF2B5EF4-FFF2-40B4-BE49-F238E27FC236}">
                <a16:creationId xmlns:a16="http://schemas.microsoft.com/office/drawing/2014/main" id="{F04CC049-08CE-4FDD-8F43-72B3C46CB652}"/>
              </a:ext>
            </a:extLst>
          </p:cNvPr>
          <p:cNvGrpSpPr/>
          <p:nvPr/>
        </p:nvGrpSpPr>
        <p:grpSpPr>
          <a:xfrm>
            <a:off x="6138008" y="1501582"/>
            <a:ext cx="1932616" cy="923330"/>
            <a:chOff x="1" y="3656225"/>
            <a:chExt cx="1932616" cy="923330"/>
          </a:xfrm>
        </p:grpSpPr>
        <p:sp>
          <p:nvSpPr>
            <p:cNvPr id="26" name="Rektangel 5">
              <a:extLst>
                <a:ext uri="{FF2B5EF4-FFF2-40B4-BE49-F238E27FC236}">
                  <a16:creationId xmlns:a16="http://schemas.microsoft.com/office/drawing/2014/main" id="{3D51A064-5129-4415-ABA3-0627172FF3FA}"/>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7" name="Rektangel 16">
              <a:extLst>
                <a:ext uri="{FF2B5EF4-FFF2-40B4-BE49-F238E27FC236}">
                  <a16:creationId xmlns:a16="http://schemas.microsoft.com/office/drawing/2014/main" id="{AB5296B2-741A-4DC6-B17B-6D2FE7701746}"/>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38" name="Group 37">
            <a:extLst>
              <a:ext uri="{FF2B5EF4-FFF2-40B4-BE49-F238E27FC236}">
                <a16:creationId xmlns:a16="http://schemas.microsoft.com/office/drawing/2014/main" id="{0F12DCDB-9ED1-4149-ACB0-5DB826B210B5}"/>
              </a:ext>
            </a:extLst>
          </p:cNvPr>
          <p:cNvGrpSpPr/>
          <p:nvPr/>
        </p:nvGrpSpPr>
        <p:grpSpPr>
          <a:xfrm>
            <a:off x="2089220" y="1502816"/>
            <a:ext cx="1932616" cy="923330"/>
            <a:chOff x="1" y="4370253"/>
            <a:chExt cx="1932616" cy="923330"/>
          </a:xfrm>
        </p:grpSpPr>
        <p:sp>
          <p:nvSpPr>
            <p:cNvPr id="39" name="Rektangel 5">
              <a:extLst>
                <a:ext uri="{FF2B5EF4-FFF2-40B4-BE49-F238E27FC236}">
                  <a16:creationId xmlns:a16="http://schemas.microsoft.com/office/drawing/2014/main" id="{FA1F6D99-17AB-4369-ADE9-A9C7C50D6BEA}"/>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0" name="Rektangel 16">
              <a:extLst>
                <a:ext uri="{FF2B5EF4-FFF2-40B4-BE49-F238E27FC236}">
                  <a16:creationId xmlns:a16="http://schemas.microsoft.com/office/drawing/2014/main" id="{968D28E2-9EFD-4CDD-B142-384BDA5B3903}"/>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1" name="Group 40">
            <a:extLst>
              <a:ext uri="{FF2B5EF4-FFF2-40B4-BE49-F238E27FC236}">
                <a16:creationId xmlns:a16="http://schemas.microsoft.com/office/drawing/2014/main" id="{9052749D-1767-4D21-9F18-395D67F38332}"/>
              </a:ext>
            </a:extLst>
          </p:cNvPr>
          <p:cNvGrpSpPr/>
          <p:nvPr/>
        </p:nvGrpSpPr>
        <p:grpSpPr>
          <a:xfrm>
            <a:off x="8162402" y="1501582"/>
            <a:ext cx="1932616" cy="923330"/>
            <a:chOff x="0" y="2210085"/>
            <a:chExt cx="1932616" cy="923330"/>
          </a:xfrm>
        </p:grpSpPr>
        <p:sp>
          <p:nvSpPr>
            <p:cNvPr id="42" name="Rektangel 5">
              <a:extLst>
                <a:ext uri="{FF2B5EF4-FFF2-40B4-BE49-F238E27FC236}">
                  <a16:creationId xmlns:a16="http://schemas.microsoft.com/office/drawing/2014/main" id="{6E5B07AA-EC0C-40E4-81B4-D2C5422F4F7A}"/>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3" name="Rektangel 16">
              <a:extLst>
                <a:ext uri="{FF2B5EF4-FFF2-40B4-BE49-F238E27FC236}">
                  <a16:creationId xmlns:a16="http://schemas.microsoft.com/office/drawing/2014/main" id="{567F797A-CE8F-4869-AF9D-49ED71D441DD}"/>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4" name="Group 43">
            <a:extLst>
              <a:ext uri="{FF2B5EF4-FFF2-40B4-BE49-F238E27FC236}">
                <a16:creationId xmlns:a16="http://schemas.microsoft.com/office/drawing/2014/main" id="{436F7F71-1BCA-41CB-BABA-423E0BA2B268}"/>
              </a:ext>
            </a:extLst>
          </p:cNvPr>
          <p:cNvGrpSpPr/>
          <p:nvPr/>
        </p:nvGrpSpPr>
        <p:grpSpPr>
          <a:xfrm>
            <a:off x="64826" y="1502816"/>
            <a:ext cx="1932616" cy="923330"/>
            <a:chOff x="2513" y="1502816"/>
            <a:chExt cx="1932616" cy="923330"/>
          </a:xfrm>
        </p:grpSpPr>
        <p:sp>
          <p:nvSpPr>
            <p:cNvPr id="45" name="Rektangel 5">
              <a:extLst>
                <a:ext uri="{FF2B5EF4-FFF2-40B4-BE49-F238E27FC236}">
                  <a16:creationId xmlns:a16="http://schemas.microsoft.com/office/drawing/2014/main" id="{29BEAEF7-F214-4187-A292-0E3A07D213A0}"/>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6" name="Rektangel 16">
              <a:extLst>
                <a:ext uri="{FF2B5EF4-FFF2-40B4-BE49-F238E27FC236}">
                  <a16:creationId xmlns:a16="http://schemas.microsoft.com/office/drawing/2014/main" id="{32D781C4-AF57-4464-8330-2928D1BA9256}"/>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7" name="Group 46">
            <a:extLst>
              <a:ext uri="{FF2B5EF4-FFF2-40B4-BE49-F238E27FC236}">
                <a16:creationId xmlns:a16="http://schemas.microsoft.com/office/drawing/2014/main" id="{91AD5277-70EF-4CD1-9C18-D8B5F0F57EFD}"/>
              </a:ext>
            </a:extLst>
          </p:cNvPr>
          <p:cNvGrpSpPr/>
          <p:nvPr/>
        </p:nvGrpSpPr>
        <p:grpSpPr>
          <a:xfrm>
            <a:off x="10186796" y="1501582"/>
            <a:ext cx="1932616" cy="923330"/>
            <a:chOff x="1" y="5089726"/>
            <a:chExt cx="1932616" cy="923330"/>
          </a:xfrm>
        </p:grpSpPr>
        <p:sp>
          <p:nvSpPr>
            <p:cNvPr id="48" name="Rektangel 5">
              <a:extLst>
                <a:ext uri="{FF2B5EF4-FFF2-40B4-BE49-F238E27FC236}">
                  <a16:creationId xmlns:a16="http://schemas.microsoft.com/office/drawing/2014/main" id="{C30A6493-AB6C-4279-B3F8-89D101C39C93}"/>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9" name="Rektangel 16">
              <a:extLst>
                <a:ext uri="{FF2B5EF4-FFF2-40B4-BE49-F238E27FC236}">
                  <a16:creationId xmlns:a16="http://schemas.microsoft.com/office/drawing/2014/main" id="{8B24B693-D4C1-435E-9022-6449205FFB3E}"/>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Tree>
    <p:extLst>
      <p:ext uri="{BB962C8B-B14F-4D97-AF65-F5344CB8AC3E}">
        <p14:creationId xmlns:p14="http://schemas.microsoft.com/office/powerpoint/2010/main" val="3340650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BC6E5E71-EE81-4749-AAEA-E46A5AFD7DB3}"/>
              </a:ext>
            </a:extLst>
          </p:cNvPr>
          <p:cNvSpPr/>
          <p:nvPr/>
        </p:nvSpPr>
        <p:spPr>
          <a:xfrm>
            <a:off x="2079600"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2" name="Rectangle 51">
            <a:extLst>
              <a:ext uri="{FF2B5EF4-FFF2-40B4-BE49-F238E27FC236}">
                <a16:creationId xmlns:a16="http://schemas.microsoft.com/office/drawing/2014/main" id="{92CA7660-F61C-47C4-AFF8-BFC3A2A58AA6}"/>
              </a:ext>
            </a:extLst>
          </p:cNvPr>
          <p:cNvSpPr/>
          <p:nvPr/>
        </p:nvSpPr>
        <p:spPr>
          <a:xfrm>
            <a:off x="4102789"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3" name="Rectangle 52">
            <a:extLst>
              <a:ext uri="{FF2B5EF4-FFF2-40B4-BE49-F238E27FC236}">
                <a16:creationId xmlns:a16="http://schemas.microsoft.com/office/drawing/2014/main" id="{3D190FEC-A4D8-4046-86F3-69F5075CB048}"/>
              </a:ext>
            </a:extLst>
          </p:cNvPr>
          <p:cNvSpPr/>
          <p:nvPr/>
        </p:nvSpPr>
        <p:spPr>
          <a:xfrm>
            <a:off x="6125978"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4" name="Rectangle 53">
            <a:extLst>
              <a:ext uri="{FF2B5EF4-FFF2-40B4-BE49-F238E27FC236}">
                <a16:creationId xmlns:a16="http://schemas.microsoft.com/office/drawing/2014/main" id="{AE6291F6-4514-49F6-9825-A9BBA3C4D09B}"/>
              </a:ext>
            </a:extLst>
          </p:cNvPr>
          <p:cNvSpPr/>
          <p:nvPr/>
        </p:nvSpPr>
        <p:spPr>
          <a:xfrm>
            <a:off x="8149167"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5" name="Rectangle 54">
            <a:extLst>
              <a:ext uri="{FF2B5EF4-FFF2-40B4-BE49-F238E27FC236}">
                <a16:creationId xmlns:a16="http://schemas.microsoft.com/office/drawing/2014/main" id="{F91E72F3-5E8B-42E5-A3EB-42662CA26A3E}"/>
              </a:ext>
            </a:extLst>
          </p:cNvPr>
          <p:cNvSpPr/>
          <p:nvPr/>
        </p:nvSpPr>
        <p:spPr>
          <a:xfrm>
            <a:off x="10172356"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0" name="Rectangle 49">
            <a:extLst>
              <a:ext uri="{FF2B5EF4-FFF2-40B4-BE49-F238E27FC236}">
                <a16:creationId xmlns:a16="http://schemas.microsoft.com/office/drawing/2014/main" id="{99C5E670-F7D7-4032-9774-EBA9945275FD}"/>
              </a:ext>
            </a:extLst>
          </p:cNvPr>
          <p:cNvSpPr/>
          <p:nvPr/>
        </p:nvSpPr>
        <p:spPr>
          <a:xfrm>
            <a:off x="56411" y="1675888"/>
            <a:ext cx="1951855" cy="4155421"/>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Eksempel på drivkrefter</a:t>
            </a:r>
          </a:p>
        </p:txBody>
      </p:sp>
      <p:grpSp>
        <p:nvGrpSpPr>
          <p:cNvPr id="22" name="Group 21">
            <a:extLst>
              <a:ext uri="{FF2B5EF4-FFF2-40B4-BE49-F238E27FC236}">
                <a16:creationId xmlns:a16="http://schemas.microsoft.com/office/drawing/2014/main" id="{BFF230DE-48F5-4BD3-B72C-DA90B6CD6520}"/>
              </a:ext>
            </a:extLst>
          </p:cNvPr>
          <p:cNvGrpSpPr/>
          <p:nvPr/>
        </p:nvGrpSpPr>
        <p:grpSpPr>
          <a:xfrm>
            <a:off x="4113614" y="1501582"/>
            <a:ext cx="1932616" cy="923330"/>
            <a:chOff x="1" y="2936534"/>
            <a:chExt cx="1932616" cy="923330"/>
          </a:xfrm>
        </p:grpSpPr>
        <p:sp>
          <p:nvSpPr>
            <p:cNvPr id="23" name="Rektangel 5">
              <a:extLst>
                <a:ext uri="{FF2B5EF4-FFF2-40B4-BE49-F238E27FC236}">
                  <a16:creationId xmlns:a16="http://schemas.microsoft.com/office/drawing/2014/main" id="{EDCF9A73-BB20-4F4C-8586-0A949108BD11}"/>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4" name="Rektangel 16">
              <a:extLst>
                <a:ext uri="{FF2B5EF4-FFF2-40B4-BE49-F238E27FC236}">
                  <a16:creationId xmlns:a16="http://schemas.microsoft.com/office/drawing/2014/main" id="{74C3DB03-2365-4D1B-929F-32742FB66A13}"/>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25" name="Group 24">
            <a:extLst>
              <a:ext uri="{FF2B5EF4-FFF2-40B4-BE49-F238E27FC236}">
                <a16:creationId xmlns:a16="http://schemas.microsoft.com/office/drawing/2014/main" id="{F04CC049-08CE-4FDD-8F43-72B3C46CB652}"/>
              </a:ext>
            </a:extLst>
          </p:cNvPr>
          <p:cNvGrpSpPr/>
          <p:nvPr/>
        </p:nvGrpSpPr>
        <p:grpSpPr>
          <a:xfrm>
            <a:off x="6138008" y="1501582"/>
            <a:ext cx="1932616" cy="923330"/>
            <a:chOff x="1" y="3656225"/>
            <a:chExt cx="1932616" cy="923330"/>
          </a:xfrm>
        </p:grpSpPr>
        <p:sp>
          <p:nvSpPr>
            <p:cNvPr id="26" name="Rektangel 5">
              <a:extLst>
                <a:ext uri="{FF2B5EF4-FFF2-40B4-BE49-F238E27FC236}">
                  <a16:creationId xmlns:a16="http://schemas.microsoft.com/office/drawing/2014/main" id="{3D51A064-5129-4415-ABA3-0627172FF3FA}"/>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7" name="Rektangel 16">
              <a:extLst>
                <a:ext uri="{FF2B5EF4-FFF2-40B4-BE49-F238E27FC236}">
                  <a16:creationId xmlns:a16="http://schemas.microsoft.com/office/drawing/2014/main" id="{AB5296B2-741A-4DC6-B17B-6D2FE7701746}"/>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38" name="Group 37">
            <a:extLst>
              <a:ext uri="{FF2B5EF4-FFF2-40B4-BE49-F238E27FC236}">
                <a16:creationId xmlns:a16="http://schemas.microsoft.com/office/drawing/2014/main" id="{0F12DCDB-9ED1-4149-ACB0-5DB826B210B5}"/>
              </a:ext>
            </a:extLst>
          </p:cNvPr>
          <p:cNvGrpSpPr/>
          <p:nvPr/>
        </p:nvGrpSpPr>
        <p:grpSpPr>
          <a:xfrm>
            <a:off x="2089220" y="1502816"/>
            <a:ext cx="1932616" cy="923330"/>
            <a:chOff x="1" y="4370253"/>
            <a:chExt cx="1932616" cy="923330"/>
          </a:xfrm>
        </p:grpSpPr>
        <p:sp>
          <p:nvSpPr>
            <p:cNvPr id="39" name="Rektangel 5">
              <a:extLst>
                <a:ext uri="{FF2B5EF4-FFF2-40B4-BE49-F238E27FC236}">
                  <a16:creationId xmlns:a16="http://schemas.microsoft.com/office/drawing/2014/main" id="{FA1F6D99-17AB-4369-ADE9-A9C7C50D6BEA}"/>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0" name="Rektangel 16">
              <a:extLst>
                <a:ext uri="{FF2B5EF4-FFF2-40B4-BE49-F238E27FC236}">
                  <a16:creationId xmlns:a16="http://schemas.microsoft.com/office/drawing/2014/main" id="{968D28E2-9EFD-4CDD-B142-384BDA5B3903}"/>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1" name="Group 40">
            <a:extLst>
              <a:ext uri="{FF2B5EF4-FFF2-40B4-BE49-F238E27FC236}">
                <a16:creationId xmlns:a16="http://schemas.microsoft.com/office/drawing/2014/main" id="{9052749D-1767-4D21-9F18-395D67F38332}"/>
              </a:ext>
            </a:extLst>
          </p:cNvPr>
          <p:cNvGrpSpPr/>
          <p:nvPr/>
        </p:nvGrpSpPr>
        <p:grpSpPr>
          <a:xfrm>
            <a:off x="8162402" y="1501582"/>
            <a:ext cx="1932616" cy="923330"/>
            <a:chOff x="0" y="2210085"/>
            <a:chExt cx="1932616" cy="923330"/>
          </a:xfrm>
        </p:grpSpPr>
        <p:sp>
          <p:nvSpPr>
            <p:cNvPr id="42" name="Rektangel 5">
              <a:extLst>
                <a:ext uri="{FF2B5EF4-FFF2-40B4-BE49-F238E27FC236}">
                  <a16:creationId xmlns:a16="http://schemas.microsoft.com/office/drawing/2014/main" id="{6E5B07AA-EC0C-40E4-81B4-D2C5422F4F7A}"/>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3" name="Rektangel 16">
              <a:extLst>
                <a:ext uri="{FF2B5EF4-FFF2-40B4-BE49-F238E27FC236}">
                  <a16:creationId xmlns:a16="http://schemas.microsoft.com/office/drawing/2014/main" id="{567F797A-CE8F-4869-AF9D-49ED71D441DD}"/>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4" name="Group 43">
            <a:extLst>
              <a:ext uri="{FF2B5EF4-FFF2-40B4-BE49-F238E27FC236}">
                <a16:creationId xmlns:a16="http://schemas.microsoft.com/office/drawing/2014/main" id="{436F7F71-1BCA-41CB-BABA-423E0BA2B268}"/>
              </a:ext>
            </a:extLst>
          </p:cNvPr>
          <p:cNvGrpSpPr/>
          <p:nvPr/>
        </p:nvGrpSpPr>
        <p:grpSpPr>
          <a:xfrm>
            <a:off x="64826" y="1502816"/>
            <a:ext cx="1932616" cy="923330"/>
            <a:chOff x="2513" y="1502816"/>
            <a:chExt cx="1932616" cy="923330"/>
          </a:xfrm>
        </p:grpSpPr>
        <p:sp>
          <p:nvSpPr>
            <p:cNvPr id="45" name="Rektangel 5">
              <a:extLst>
                <a:ext uri="{FF2B5EF4-FFF2-40B4-BE49-F238E27FC236}">
                  <a16:creationId xmlns:a16="http://schemas.microsoft.com/office/drawing/2014/main" id="{29BEAEF7-F214-4187-A292-0E3A07D213A0}"/>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6" name="Rektangel 16">
              <a:extLst>
                <a:ext uri="{FF2B5EF4-FFF2-40B4-BE49-F238E27FC236}">
                  <a16:creationId xmlns:a16="http://schemas.microsoft.com/office/drawing/2014/main" id="{32D781C4-AF57-4464-8330-2928D1BA9256}"/>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47" name="Group 46">
            <a:extLst>
              <a:ext uri="{FF2B5EF4-FFF2-40B4-BE49-F238E27FC236}">
                <a16:creationId xmlns:a16="http://schemas.microsoft.com/office/drawing/2014/main" id="{91AD5277-70EF-4CD1-9C18-D8B5F0F57EFD}"/>
              </a:ext>
            </a:extLst>
          </p:cNvPr>
          <p:cNvGrpSpPr/>
          <p:nvPr/>
        </p:nvGrpSpPr>
        <p:grpSpPr>
          <a:xfrm>
            <a:off x="10186796" y="1501582"/>
            <a:ext cx="1932616" cy="923330"/>
            <a:chOff x="1" y="5089726"/>
            <a:chExt cx="1932616" cy="923330"/>
          </a:xfrm>
        </p:grpSpPr>
        <p:sp>
          <p:nvSpPr>
            <p:cNvPr id="48" name="Rektangel 5">
              <a:extLst>
                <a:ext uri="{FF2B5EF4-FFF2-40B4-BE49-F238E27FC236}">
                  <a16:creationId xmlns:a16="http://schemas.microsoft.com/office/drawing/2014/main" id="{C30A6493-AB6C-4279-B3F8-89D101C39C93}"/>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9" name="Rektangel 16">
              <a:extLst>
                <a:ext uri="{FF2B5EF4-FFF2-40B4-BE49-F238E27FC236}">
                  <a16:creationId xmlns:a16="http://schemas.microsoft.com/office/drawing/2014/main" id="{8B24B693-D4C1-435E-9022-6449205FFB3E}"/>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3" name="TextBox 2"/>
          <p:cNvSpPr txBox="1"/>
          <p:nvPr/>
        </p:nvSpPr>
        <p:spPr>
          <a:xfrm>
            <a:off x="10272664" y="2428961"/>
            <a:ext cx="72968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333030"/>
                </a:solidFill>
                <a:effectLst/>
                <a:uLnTx/>
                <a:uFillTx/>
                <a:latin typeface="Museo Sans 300"/>
                <a:ea typeface="+mn-ea"/>
                <a:cs typeface="+mn-cs"/>
              </a:rPr>
              <a:t>GDPR</a:t>
            </a:r>
          </a:p>
        </p:txBody>
      </p:sp>
      <p:sp>
        <p:nvSpPr>
          <p:cNvPr id="30" name="TextBox 29"/>
          <p:cNvSpPr txBox="1"/>
          <p:nvPr/>
        </p:nvSpPr>
        <p:spPr>
          <a:xfrm>
            <a:off x="8178141" y="2428961"/>
            <a:ext cx="1487908"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333030"/>
                </a:solidFill>
                <a:effectLst/>
                <a:uLnTx/>
                <a:uFillTx/>
                <a:latin typeface="Museo Sans 300"/>
                <a:ea typeface="+mn-ea"/>
                <a:cs typeface="+mn-cs"/>
              </a:rPr>
              <a:t>Klimaendringer</a:t>
            </a:r>
            <a:endParaRPr kumimoji="0" lang="en-US" sz="1600" b="0" i="0" u="none" strike="noStrike" kern="1200" cap="none" spc="0" normalizeH="0" baseline="0" noProof="0">
              <a:ln>
                <a:noFill/>
              </a:ln>
              <a:solidFill>
                <a:srgbClr val="333030"/>
              </a:solidFill>
              <a:effectLst/>
              <a:uLnTx/>
              <a:uFillTx/>
              <a:latin typeface="Museo Sans 300"/>
              <a:ea typeface="+mn-ea"/>
              <a:cs typeface="+mn-cs"/>
            </a:endParaRPr>
          </a:p>
        </p:txBody>
      </p:sp>
      <p:sp>
        <p:nvSpPr>
          <p:cNvPr id="31" name="TextBox 30"/>
          <p:cNvSpPr txBox="1"/>
          <p:nvPr/>
        </p:nvSpPr>
        <p:spPr>
          <a:xfrm>
            <a:off x="4141621" y="2428961"/>
            <a:ext cx="162416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333030"/>
                </a:solidFill>
                <a:effectLst/>
                <a:uLnTx/>
                <a:uFillTx/>
                <a:latin typeface="Museo Sans 300"/>
                <a:ea typeface="+mn-ea"/>
                <a:cs typeface="+mn-cs"/>
              </a:rPr>
              <a:t>Befolkningsvekst</a:t>
            </a:r>
            <a:endParaRPr kumimoji="0" lang="en-US" sz="1600" b="0" i="0" u="none" strike="noStrike" kern="1200" cap="none" spc="0" normalizeH="0" baseline="0" noProof="0">
              <a:ln>
                <a:noFill/>
              </a:ln>
              <a:solidFill>
                <a:srgbClr val="333030"/>
              </a:solidFill>
              <a:effectLst/>
              <a:uLnTx/>
              <a:uFillTx/>
              <a:latin typeface="Museo Sans 300"/>
              <a:ea typeface="+mn-ea"/>
              <a:cs typeface="+mn-cs"/>
            </a:endParaRPr>
          </a:p>
        </p:txBody>
      </p:sp>
      <p:sp>
        <p:nvSpPr>
          <p:cNvPr id="32" name="TextBox 31"/>
          <p:cNvSpPr txBox="1"/>
          <p:nvPr/>
        </p:nvSpPr>
        <p:spPr>
          <a:xfrm>
            <a:off x="2079600" y="2428961"/>
            <a:ext cx="193658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333030"/>
                </a:solidFill>
                <a:effectLst/>
                <a:uLnTx/>
                <a:uFillTx/>
                <a:latin typeface="Museo Sans 300"/>
                <a:ea typeface="+mn-ea"/>
                <a:cs typeface="+mn-cs"/>
              </a:rPr>
              <a:t>Økonomisk utvikling i Norge</a:t>
            </a:r>
            <a:endParaRPr kumimoji="0" lang="en-US" sz="1600" b="0" i="0" u="none" strike="noStrike" kern="1200" cap="none" spc="0" normalizeH="0" baseline="0" noProof="0">
              <a:ln>
                <a:noFill/>
              </a:ln>
              <a:solidFill>
                <a:srgbClr val="333030"/>
              </a:solidFill>
              <a:effectLst/>
              <a:uLnTx/>
              <a:uFillTx/>
              <a:latin typeface="Museo Sans 300"/>
              <a:ea typeface="+mn-ea"/>
              <a:cs typeface="+mn-cs"/>
            </a:endParaRPr>
          </a:p>
        </p:txBody>
      </p:sp>
      <p:sp>
        <p:nvSpPr>
          <p:cNvPr id="33" name="TextBox 32"/>
          <p:cNvSpPr txBox="1"/>
          <p:nvPr/>
        </p:nvSpPr>
        <p:spPr>
          <a:xfrm>
            <a:off x="64826" y="2424912"/>
            <a:ext cx="157767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333030"/>
                </a:solidFill>
                <a:effectLst/>
                <a:uLnTx/>
                <a:uFillTx/>
                <a:latin typeface="Museo Sans 300"/>
                <a:ea typeface="+mn-ea"/>
                <a:cs typeface="+mn-cs"/>
              </a:rPr>
              <a:t>Politisk stabilitet</a:t>
            </a:r>
            <a:endParaRPr kumimoji="0" lang="en-US" sz="1600" b="0" i="0" u="none" strike="noStrike" kern="1200" cap="none" spc="0" normalizeH="0" baseline="0" noProof="0">
              <a:ln>
                <a:noFill/>
              </a:ln>
              <a:solidFill>
                <a:srgbClr val="333030"/>
              </a:solidFill>
              <a:effectLst/>
              <a:uLnTx/>
              <a:uFillTx/>
              <a:latin typeface="Museo Sans 300"/>
              <a:ea typeface="+mn-ea"/>
              <a:cs typeface="+mn-cs"/>
            </a:endParaRPr>
          </a:p>
        </p:txBody>
      </p:sp>
      <p:sp>
        <p:nvSpPr>
          <p:cNvPr id="34" name="TextBox 33"/>
          <p:cNvSpPr txBox="1"/>
          <p:nvPr/>
        </p:nvSpPr>
        <p:spPr>
          <a:xfrm>
            <a:off x="6147743" y="2424912"/>
            <a:ext cx="1993110"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333030"/>
                </a:solidFill>
                <a:effectLst/>
                <a:uLnTx/>
                <a:uFillTx/>
                <a:latin typeface="Museo Sans 300"/>
                <a:ea typeface="+mn-ea"/>
                <a:cs typeface="+mn-cs"/>
              </a:rPr>
              <a:t>Teknologisk utvikling</a:t>
            </a:r>
            <a:endParaRPr kumimoji="0" lang="en-US" sz="1600" b="0" i="0" u="none" strike="noStrike" kern="1200" cap="none" spc="0" normalizeH="0" baseline="0" noProof="0">
              <a:ln>
                <a:noFill/>
              </a:ln>
              <a:solidFill>
                <a:srgbClr val="333030"/>
              </a:solidFill>
              <a:effectLst/>
              <a:uLnTx/>
              <a:uFillTx/>
              <a:latin typeface="Museo Sans 300"/>
              <a:ea typeface="+mn-ea"/>
              <a:cs typeface="+mn-cs"/>
            </a:endParaRPr>
          </a:p>
        </p:txBody>
      </p:sp>
    </p:spTree>
    <p:extLst>
      <p:ext uri="{BB962C8B-B14F-4D97-AF65-F5344CB8AC3E}">
        <p14:creationId xmlns:p14="http://schemas.microsoft.com/office/powerpoint/2010/main" val="115792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A3FC07B-5FE4-472B-BA99-501364C851B0}"/>
              </a:ext>
            </a:extLst>
          </p:cNvPr>
          <p:cNvSpPr/>
          <p:nvPr/>
        </p:nvSpPr>
        <p:spPr>
          <a:xfrm>
            <a:off x="3528724" y="6133483"/>
            <a:ext cx="75121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2" name="Rectangle 61">
            <a:extLst>
              <a:ext uri="{FF2B5EF4-FFF2-40B4-BE49-F238E27FC236}">
                <a16:creationId xmlns:a16="http://schemas.microsoft.com/office/drawing/2014/main" id="{E3E21A29-4753-42AA-9B7C-414B31250823}"/>
              </a:ext>
            </a:extLst>
          </p:cNvPr>
          <p:cNvSpPr/>
          <p:nvPr/>
        </p:nvSpPr>
        <p:spPr>
          <a:xfrm>
            <a:off x="2189900" y="2056245"/>
            <a:ext cx="6832179" cy="34102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333030"/>
                </a:solidFill>
                <a:effectLst/>
                <a:uLnTx/>
                <a:uFillTx/>
                <a:latin typeface="Museo Sans 300"/>
                <a:ea typeface="Calibri" panose="020F0502020204030204" pitchFamily="34" charset="0"/>
                <a:cs typeface="+mn-cs"/>
              </a:rPr>
              <a:t>De politiske driverne omhandler alt det myndigheter gjør. Disse driverne overlapper ofte med de sosiokulturelle, økonomiske eller juridiske driverne – det går helt fint, det viktigste er å få de belyst, ikke hvilken kategori du setter dem i. Innenfor disse driverne er det også relevant å se på hvordan politiske svingninger vil påvirke fremtiden til virksomheten og bransjen din. Eksempelvis vil en kapitalistisk eller sosialistisk regjering kanskje påvirke virksomheten ulikt? Både fylkessammenslåing og jernbanereform kan ha påvirkning på flere virksomheter.</a:t>
            </a:r>
            <a:endParaRPr kumimoji="0" lang="nb-NO" sz="14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politiske drivere kan påvirke fremtiden til virksomheten din?</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Vil virksomheten din påvirkes ulikt av ulike partier i regjering?</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Hvilket skattenivå forventes fremover for både personer og virksomheter?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reformer kan påvirke virksomheten din?</a:t>
            </a:r>
          </a:p>
        </p:txBody>
      </p:sp>
      <p:sp>
        <p:nvSpPr>
          <p:cNvPr id="63" name="TextBox 62">
            <a:extLst>
              <a:ext uri="{FF2B5EF4-FFF2-40B4-BE49-F238E27FC236}">
                <a16:creationId xmlns:a16="http://schemas.microsoft.com/office/drawing/2014/main" id="{4F063A61-A7AE-4214-BEF5-496E48BE9ACF}"/>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Politiske drivere</a:t>
            </a:r>
          </a:p>
        </p:txBody>
      </p:sp>
      <p:cxnSp>
        <p:nvCxnSpPr>
          <p:cNvPr id="64" name="Straight Connector 63">
            <a:extLst>
              <a:ext uri="{FF2B5EF4-FFF2-40B4-BE49-F238E27FC236}">
                <a16:creationId xmlns:a16="http://schemas.microsoft.com/office/drawing/2014/main" id="{812F370C-AC0F-4876-A0DC-EBE957557D61}"/>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0C8367FA-1622-4F07-816E-2A220194CD72}"/>
              </a:ext>
            </a:extLst>
          </p:cNvPr>
          <p:cNvGrpSpPr/>
          <p:nvPr/>
        </p:nvGrpSpPr>
        <p:grpSpPr>
          <a:xfrm>
            <a:off x="1256" y="2937580"/>
            <a:ext cx="1932616" cy="923330"/>
            <a:chOff x="1" y="2936534"/>
            <a:chExt cx="1932616" cy="923330"/>
          </a:xfrm>
        </p:grpSpPr>
        <p:sp>
          <p:nvSpPr>
            <p:cNvPr id="66" name="Rektangel 5">
              <a:extLst>
                <a:ext uri="{FF2B5EF4-FFF2-40B4-BE49-F238E27FC236}">
                  <a16:creationId xmlns:a16="http://schemas.microsoft.com/office/drawing/2014/main" id="{03CCBC97-9D17-4307-ABEE-B4E0548169B4}"/>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7" name="Rektangel 16">
              <a:extLst>
                <a:ext uri="{FF2B5EF4-FFF2-40B4-BE49-F238E27FC236}">
                  <a16:creationId xmlns:a16="http://schemas.microsoft.com/office/drawing/2014/main" id="{223B92A4-B3F1-4CC1-A683-E07ECBB531BC}"/>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68" name="Group 67">
            <a:extLst>
              <a:ext uri="{FF2B5EF4-FFF2-40B4-BE49-F238E27FC236}">
                <a16:creationId xmlns:a16="http://schemas.microsoft.com/office/drawing/2014/main" id="{4B5BCBA5-17F8-440F-9EB9-472AC4ABBFD6}"/>
              </a:ext>
            </a:extLst>
          </p:cNvPr>
          <p:cNvGrpSpPr/>
          <p:nvPr/>
        </p:nvGrpSpPr>
        <p:grpSpPr>
          <a:xfrm>
            <a:off x="1256" y="3654962"/>
            <a:ext cx="1932616" cy="923330"/>
            <a:chOff x="1" y="3656225"/>
            <a:chExt cx="1932616" cy="923330"/>
          </a:xfrm>
        </p:grpSpPr>
        <p:sp>
          <p:nvSpPr>
            <p:cNvPr id="69" name="Rektangel 5">
              <a:extLst>
                <a:ext uri="{FF2B5EF4-FFF2-40B4-BE49-F238E27FC236}">
                  <a16:creationId xmlns:a16="http://schemas.microsoft.com/office/drawing/2014/main" id="{A846F74A-7257-4E0D-9C2F-D4B4535C1FD2}"/>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0" name="Rektangel 16">
              <a:extLst>
                <a:ext uri="{FF2B5EF4-FFF2-40B4-BE49-F238E27FC236}">
                  <a16:creationId xmlns:a16="http://schemas.microsoft.com/office/drawing/2014/main" id="{7A64453F-F16E-4B3D-A5D0-671B9FF529ED}"/>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1" name="Group 70">
            <a:extLst>
              <a:ext uri="{FF2B5EF4-FFF2-40B4-BE49-F238E27FC236}">
                <a16:creationId xmlns:a16="http://schemas.microsoft.com/office/drawing/2014/main" id="{BB543608-4CD0-4048-8514-B41D0D5FDF9E}"/>
              </a:ext>
            </a:extLst>
          </p:cNvPr>
          <p:cNvGrpSpPr/>
          <p:nvPr/>
        </p:nvGrpSpPr>
        <p:grpSpPr>
          <a:xfrm>
            <a:off x="1256" y="2216992"/>
            <a:ext cx="1932616" cy="923330"/>
            <a:chOff x="1" y="4370253"/>
            <a:chExt cx="1932616" cy="923330"/>
          </a:xfrm>
        </p:grpSpPr>
        <p:sp>
          <p:nvSpPr>
            <p:cNvPr id="72" name="Rektangel 5">
              <a:extLst>
                <a:ext uri="{FF2B5EF4-FFF2-40B4-BE49-F238E27FC236}">
                  <a16:creationId xmlns:a16="http://schemas.microsoft.com/office/drawing/2014/main" id="{19C6019E-400E-4377-84DD-09B4655A9A5F}"/>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3" name="Rektangel 16">
              <a:extLst>
                <a:ext uri="{FF2B5EF4-FFF2-40B4-BE49-F238E27FC236}">
                  <a16:creationId xmlns:a16="http://schemas.microsoft.com/office/drawing/2014/main" id="{84ED1F85-BA89-45EB-BD41-619A09CF44A2}"/>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4" name="Group 73">
            <a:extLst>
              <a:ext uri="{FF2B5EF4-FFF2-40B4-BE49-F238E27FC236}">
                <a16:creationId xmlns:a16="http://schemas.microsoft.com/office/drawing/2014/main" id="{81B46409-1B18-4351-8DCF-E545BB26C395}"/>
              </a:ext>
            </a:extLst>
          </p:cNvPr>
          <p:cNvGrpSpPr/>
          <p:nvPr/>
        </p:nvGrpSpPr>
        <p:grpSpPr>
          <a:xfrm>
            <a:off x="0" y="4372344"/>
            <a:ext cx="1932616" cy="923330"/>
            <a:chOff x="0" y="2210085"/>
            <a:chExt cx="1932616" cy="923330"/>
          </a:xfrm>
        </p:grpSpPr>
        <p:sp>
          <p:nvSpPr>
            <p:cNvPr id="75" name="Rektangel 5">
              <a:extLst>
                <a:ext uri="{FF2B5EF4-FFF2-40B4-BE49-F238E27FC236}">
                  <a16:creationId xmlns:a16="http://schemas.microsoft.com/office/drawing/2014/main" id="{94FE5637-80ED-423B-97A3-1A832A008BFD}"/>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6" name="Rektangel 16">
              <a:extLst>
                <a:ext uri="{FF2B5EF4-FFF2-40B4-BE49-F238E27FC236}">
                  <a16:creationId xmlns:a16="http://schemas.microsoft.com/office/drawing/2014/main" id="{7752D5CF-35E8-45F2-818D-858663B5ABB5}"/>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7" name="Group 76">
            <a:extLst>
              <a:ext uri="{FF2B5EF4-FFF2-40B4-BE49-F238E27FC236}">
                <a16:creationId xmlns:a16="http://schemas.microsoft.com/office/drawing/2014/main" id="{0B012DFF-4C03-4142-BF87-5353376A6335}"/>
              </a:ext>
            </a:extLst>
          </p:cNvPr>
          <p:cNvGrpSpPr/>
          <p:nvPr/>
        </p:nvGrpSpPr>
        <p:grpSpPr>
          <a:xfrm>
            <a:off x="1256" y="1502816"/>
            <a:ext cx="1932616" cy="923330"/>
            <a:chOff x="2513" y="1502816"/>
            <a:chExt cx="1932616" cy="923330"/>
          </a:xfrm>
        </p:grpSpPr>
        <p:sp>
          <p:nvSpPr>
            <p:cNvPr id="78" name="Rektangel 5">
              <a:extLst>
                <a:ext uri="{FF2B5EF4-FFF2-40B4-BE49-F238E27FC236}">
                  <a16:creationId xmlns:a16="http://schemas.microsoft.com/office/drawing/2014/main" id="{1A923306-BE31-4944-A37C-0A7BF4A9F37B}"/>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9" name="Rektangel 16">
              <a:extLst>
                <a:ext uri="{FF2B5EF4-FFF2-40B4-BE49-F238E27FC236}">
                  <a16:creationId xmlns:a16="http://schemas.microsoft.com/office/drawing/2014/main" id="{2497449A-7E20-47FE-B87D-D3D3A23038C3}"/>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0" name="Group 79">
            <a:extLst>
              <a:ext uri="{FF2B5EF4-FFF2-40B4-BE49-F238E27FC236}">
                <a16:creationId xmlns:a16="http://schemas.microsoft.com/office/drawing/2014/main" id="{1C5C18B6-3DBD-4E2F-915D-47AB2569C6CB}"/>
              </a:ext>
            </a:extLst>
          </p:cNvPr>
          <p:cNvGrpSpPr/>
          <p:nvPr/>
        </p:nvGrpSpPr>
        <p:grpSpPr>
          <a:xfrm>
            <a:off x="1256" y="5089726"/>
            <a:ext cx="1932616" cy="923330"/>
            <a:chOff x="1" y="5089726"/>
            <a:chExt cx="1932616" cy="923330"/>
          </a:xfrm>
        </p:grpSpPr>
        <p:sp>
          <p:nvSpPr>
            <p:cNvPr id="81" name="Rektangel 5">
              <a:extLst>
                <a:ext uri="{FF2B5EF4-FFF2-40B4-BE49-F238E27FC236}">
                  <a16:creationId xmlns:a16="http://schemas.microsoft.com/office/drawing/2014/main" id="{1D3068AA-1E9C-43E3-873E-84AEFDD8EE36}"/>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2" name="Rektangel 16">
              <a:extLst>
                <a:ext uri="{FF2B5EF4-FFF2-40B4-BE49-F238E27FC236}">
                  <a16:creationId xmlns:a16="http://schemas.microsoft.com/office/drawing/2014/main" id="{E3CEB1AD-EEE5-434F-B721-0D8BEA9C2F3B}"/>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83" name="Rectangle 82">
            <a:extLst>
              <a:ext uri="{FF2B5EF4-FFF2-40B4-BE49-F238E27FC236}">
                <a16:creationId xmlns:a16="http://schemas.microsoft.com/office/drawing/2014/main" id="{820A4479-C6CF-47E1-9EC1-53039DB06827}"/>
              </a:ext>
            </a:extLst>
          </p:cNvPr>
          <p:cNvSpPr/>
          <p:nvPr/>
        </p:nvSpPr>
        <p:spPr>
          <a:xfrm>
            <a:off x="-39441" y="2337400"/>
            <a:ext cx="2037289" cy="3669045"/>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1211862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01F7ADEF-0825-49AA-8FD3-555BC9FD5000}"/>
              </a:ext>
            </a:extLst>
          </p:cNvPr>
          <p:cNvSpPr/>
          <p:nvPr/>
        </p:nvSpPr>
        <p:spPr>
          <a:xfrm>
            <a:off x="2189900" y="2056245"/>
            <a:ext cx="6832179" cy="297934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000000"/>
                </a:solidFill>
                <a:effectLst/>
                <a:uLnTx/>
                <a:uFillTx/>
                <a:latin typeface="Museo Sans 300"/>
                <a:ea typeface="Calibri" panose="020F0502020204030204" pitchFamily="34" charset="0"/>
                <a:cs typeface="+mn-cs"/>
              </a:rPr>
              <a:t>Økonomiske forhold </a:t>
            </a:r>
            <a:r>
              <a:rPr kumimoji="0" lang="nb-NO" sz="1400" b="0" i="0" u="none" strike="noStrike" kern="1200" cap="none" spc="0" normalizeH="0" baseline="0" noProof="0">
                <a:ln>
                  <a:noFill/>
                </a:ln>
                <a:solidFill>
                  <a:srgbClr val="333030"/>
                </a:solidFill>
                <a:effectLst/>
                <a:uLnTx/>
                <a:uFillTx/>
                <a:latin typeface="Museo Sans 300"/>
                <a:ea typeface="Calibri" panose="020F0502020204030204" pitchFamily="34" charset="0"/>
                <a:cs typeface="+mn-cs"/>
              </a:rPr>
              <a:t>påvirker alle virksomheter og kunder. Driverne trenger ikke å ha direkte effekt på virksomheten din, men kan påvirke indirekte. Kanskje har driveren påvirkning på andre aktører i bransjen eller påvirkning på kjøpekraften til kundene dine? </a:t>
            </a:r>
            <a:endParaRPr kumimoji="0" lang="nb-NO" sz="14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sykluser, rentenivå, trender i BNP og disponibel inntekt kan påvirke din virksomhet?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vil økonomiske faktorer påvirke etterspørsel etter virksomhetens produkter og tjenester?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forventes inflasjon og økonomisk vekst å utvikle seg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påvirkes virksomheten din av høy eller lav arbeidsledighet?</a:t>
            </a:r>
          </a:p>
        </p:txBody>
      </p:sp>
      <p:sp>
        <p:nvSpPr>
          <p:cNvPr id="63" name="TextBox 62">
            <a:extLst>
              <a:ext uri="{FF2B5EF4-FFF2-40B4-BE49-F238E27FC236}">
                <a16:creationId xmlns:a16="http://schemas.microsoft.com/office/drawing/2014/main" id="{31DDC46B-4203-418A-B908-0A1F7BF1BD11}"/>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Økonomiske drivere</a:t>
            </a:r>
          </a:p>
        </p:txBody>
      </p:sp>
      <p:cxnSp>
        <p:nvCxnSpPr>
          <p:cNvPr id="64" name="Straight Connector 63">
            <a:extLst>
              <a:ext uri="{FF2B5EF4-FFF2-40B4-BE49-F238E27FC236}">
                <a16:creationId xmlns:a16="http://schemas.microsoft.com/office/drawing/2014/main" id="{8F391E76-A297-42E5-9278-C94973B1EE01}"/>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3E6B2B41-4155-4563-AEA7-D469A4C66CB7}"/>
              </a:ext>
            </a:extLst>
          </p:cNvPr>
          <p:cNvGrpSpPr/>
          <p:nvPr/>
        </p:nvGrpSpPr>
        <p:grpSpPr>
          <a:xfrm>
            <a:off x="1256" y="2937580"/>
            <a:ext cx="1932616" cy="923330"/>
            <a:chOff x="1" y="2936534"/>
            <a:chExt cx="1932616" cy="923330"/>
          </a:xfrm>
        </p:grpSpPr>
        <p:sp>
          <p:nvSpPr>
            <p:cNvPr id="66" name="Rektangel 5">
              <a:extLst>
                <a:ext uri="{FF2B5EF4-FFF2-40B4-BE49-F238E27FC236}">
                  <a16:creationId xmlns:a16="http://schemas.microsoft.com/office/drawing/2014/main" id="{3755BCCC-A770-44F9-903E-5C3274E14496}"/>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7" name="Rektangel 16">
              <a:extLst>
                <a:ext uri="{FF2B5EF4-FFF2-40B4-BE49-F238E27FC236}">
                  <a16:creationId xmlns:a16="http://schemas.microsoft.com/office/drawing/2014/main" id="{7394E974-44DB-4C14-9DDD-A6CDA1237693}"/>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68" name="Group 67">
            <a:extLst>
              <a:ext uri="{FF2B5EF4-FFF2-40B4-BE49-F238E27FC236}">
                <a16:creationId xmlns:a16="http://schemas.microsoft.com/office/drawing/2014/main" id="{698913E7-FD2E-4FAF-A806-DFA5F72244C7}"/>
              </a:ext>
            </a:extLst>
          </p:cNvPr>
          <p:cNvGrpSpPr/>
          <p:nvPr/>
        </p:nvGrpSpPr>
        <p:grpSpPr>
          <a:xfrm>
            <a:off x="1256" y="3654962"/>
            <a:ext cx="1932616" cy="923330"/>
            <a:chOff x="1" y="3656225"/>
            <a:chExt cx="1932616" cy="923330"/>
          </a:xfrm>
        </p:grpSpPr>
        <p:sp>
          <p:nvSpPr>
            <p:cNvPr id="69" name="Rektangel 5">
              <a:extLst>
                <a:ext uri="{FF2B5EF4-FFF2-40B4-BE49-F238E27FC236}">
                  <a16:creationId xmlns:a16="http://schemas.microsoft.com/office/drawing/2014/main" id="{6D5941EF-23A5-428E-8DC7-E647971B98E0}"/>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0" name="Rektangel 16">
              <a:extLst>
                <a:ext uri="{FF2B5EF4-FFF2-40B4-BE49-F238E27FC236}">
                  <a16:creationId xmlns:a16="http://schemas.microsoft.com/office/drawing/2014/main" id="{E0D295E9-3BBE-46FB-8B6B-1E0791C12C9D}"/>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1" name="Group 70">
            <a:extLst>
              <a:ext uri="{FF2B5EF4-FFF2-40B4-BE49-F238E27FC236}">
                <a16:creationId xmlns:a16="http://schemas.microsoft.com/office/drawing/2014/main" id="{F755D57B-386E-48CC-93D8-0B777D71DC9F}"/>
              </a:ext>
            </a:extLst>
          </p:cNvPr>
          <p:cNvGrpSpPr/>
          <p:nvPr/>
        </p:nvGrpSpPr>
        <p:grpSpPr>
          <a:xfrm>
            <a:off x="1256" y="2216992"/>
            <a:ext cx="1932616" cy="923330"/>
            <a:chOff x="1" y="4370253"/>
            <a:chExt cx="1932616" cy="923330"/>
          </a:xfrm>
        </p:grpSpPr>
        <p:sp>
          <p:nvSpPr>
            <p:cNvPr id="72" name="Rektangel 5">
              <a:extLst>
                <a:ext uri="{FF2B5EF4-FFF2-40B4-BE49-F238E27FC236}">
                  <a16:creationId xmlns:a16="http://schemas.microsoft.com/office/drawing/2014/main" id="{4E705271-32F8-4D4B-B102-F2E8494B8BB3}"/>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3" name="Rektangel 16">
              <a:extLst>
                <a:ext uri="{FF2B5EF4-FFF2-40B4-BE49-F238E27FC236}">
                  <a16:creationId xmlns:a16="http://schemas.microsoft.com/office/drawing/2014/main" id="{07FA6448-9484-4C87-B6CD-23782C74ABB2}"/>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4" name="Group 73">
            <a:extLst>
              <a:ext uri="{FF2B5EF4-FFF2-40B4-BE49-F238E27FC236}">
                <a16:creationId xmlns:a16="http://schemas.microsoft.com/office/drawing/2014/main" id="{5019EBDE-8312-4E85-A59C-59B0F25766E3}"/>
              </a:ext>
            </a:extLst>
          </p:cNvPr>
          <p:cNvGrpSpPr/>
          <p:nvPr/>
        </p:nvGrpSpPr>
        <p:grpSpPr>
          <a:xfrm>
            <a:off x="0" y="4372344"/>
            <a:ext cx="1932616" cy="923330"/>
            <a:chOff x="0" y="2210085"/>
            <a:chExt cx="1932616" cy="923330"/>
          </a:xfrm>
        </p:grpSpPr>
        <p:sp>
          <p:nvSpPr>
            <p:cNvPr id="75" name="Rektangel 5">
              <a:extLst>
                <a:ext uri="{FF2B5EF4-FFF2-40B4-BE49-F238E27FC236}">
                  <a16:creationId xmlns:a16="http://schemas.microsoft.com/office/drawing/2014/main" id="{1F2D776C-6928-4C78-A37F-018AFC180EDB}"/>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6" name="Rektangel 16">
              <a:extLst>
                <a:ext uri="{FF2B5EF4-FFF2-40B4-BE49-F238E27FC236}">
                  <a16:creationId xmlns:a16="http://schemas.microsoft.com/office/drawing/2014/main" id="{ED1465CD-2C9E-45C8-BAFB-7AA4D4312AA6}"/>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7" name="Group 76">
            <a:extLst>
              <a:ext uri="{FF2B5EF4-FFF2-40B4-BE49-F238E27FC236}">
                <a16:creationId xmlns:a16="http://schemas.microsoft.com/office/drawing/2014/main" id="{3A41F23D-A807-45AC-BE64-97FA706D80CE}"/>
              </a:ext>
            </a:extLst>
          </p:cNvPr>
          <p:cNvGrpSpPr/>
          <p:nvPr/>
        </p:nvGrpSpPr>
        <p:grpSpPr>
          <a:xfrm>
            <a:off x="1256" y="1502816"/>
            <a:ext cx="1932616" cy="923330"/>
            <a:chOff x="2513" y="1502816"/>
            <a:chExt cx="1932616" cy="923330"/>
          </a:xfrm>
        </p:grpSpPr>
        <p:sp>
          <p:nvSpPr>
            <p:cNvPr id="78" name="Rektangel 5">
              <a:extLst>
                <a:ext uri="{FF2B5EF4-FFF2-40B4-BE49-F238E27FC236}">
                  <a16:creationId xmlns:a16="http://schemas.microsoft.com/office/drawing/2014/main" id="{14A8F4C9-9215-436A-8328-158E435434BC}"/>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9" name="Rektangel 16">
              <a:extLst>
                <a:ext uri="{FF2B5EF4-FFF2-40B4-BE49-F238E27FC236}">
                  <a16:creationId xmlns:a16="http://schemas.microsoft.com/office/drawing/2014/main" id="{22A21645-4FE9-4CE2-A119-2BE193E56D3E}"/>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0" name="Group 79">
            <a:extLst>
              <a:ext uri="{FF2B5EF4-FFF2-40B4-BE49-F238E27FC236}">
                <a16:creationId xmlns:a16="http://schemas.microsoft.com/office/drawing/2014/main" id="{3887927D-518D-4218-A0BC-51DEDCC43E8D}"/>
              </a:ext>
            </a:extLst>
          </p:cNvPr>
          <p:cNvGrpSpPr/>
          <p:nvPr/>
        </p:nvGrpSpPr>
        <p:grpSpPr>
          <a:xfrm>
            <a:off x="1256" y="5089726"/>
            <a:ext cx="1932616" cy="923330"/>
            <a:chOff x="1" y="5089726"/>
            <a:chExt cx="1932616" cy="923330"/>
          </a:xfrm>
        </p:grpSpPr>
        <p:sp>
          <p:nvSpPr>
            <p:cNvPr id="81" name="Rektangel 5">
              <a:extLst>
                <a:ext uri="{FF2B5EF4-FFF2-40B4-BE49-F238E27FC236}">
                  <a16:creationId xmlns:a16="http://schemas.microsoft.com/office/drawing/2014/main" id="{2330802D-728A-4A8B-A299-DD9C8A78D411}"/>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2" name="Rektangel 16">
              <a:extLst>
                <a:ext uri="{FF2B5EF4-FFF2-40B4-BE49-F238E27FC236}">
                  <a16:creationId xmlns:a16="http://schemas.microsoft.com/office/drawing/2014/main" id="{610B5728-EE5A-43CD-91D1-12F16948932F}"/>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83" name="Rectangle 82">
            <a:extLst>
              <a:ext uri="{FF2B5EF4-FFF2-40B4-BE49-F238E27FC236}">
                <a16:creationId xmlns:a16="http://schemas.microsoft.com/office/drawing/2014/main" id="{B60E20D0-1A89-4968-A3B9-1A1B238F1CF1}"/>
              </a:ext>
            </a:extLst>
          </p:cNvPr>
          <p:cNvSpPr/>
          <p:nvPr/>
        </p:nvSpPr>
        <p:spPr>
          <a:xfrm>
            <a:off x="-39441" y="3089379"/>
            <a:ext cx="2037289" cy="2917066"/>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4" name="Rectangle 83">
            <a:extLst>
              <a:ext uri="{FF2B5EF4-FFF2-40B4-BE49-F238E27FC236}">
                <a16:creationId xmlns:a16="http://schemas.microsoft.com/office/drawing/2014/main" id="{005C7D68-253B-4505-A0C0-6448F6763A64}"/>
              </a:ext>
            </a:extLst>
          </p:cNvPr>
          <p:cNvSpPr/>
          <p:nvPr/>
        </p:nvSpPr>
        <p:spPr>
          <a:xfrm>
            <a:off x="-51081" y="1618029"/>
            <a:ext cx="2037289" cy="709223"/>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264013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5127055" y="6114196"/>
            <a:ext cx="4016945"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5" name="Rectangle 34">
            <a:extLst>
              <a:ext uri="{FF2B5EF4-FFF2-40B4-BE49-F238E27FC236}">
                <a16:creationId xmlns:a16="http://schemas.microsoft.com/office/drawing/2014/main" id="{AA3FC07B-5FE4-472B-BA99-501364C851B0}"/>
              </a:ext>
            </a:extLst>
          </p:cNvPr>
          <p:cNvSpPr/>
          <p:nvPr/>
        </p:nvSpPr>
        <p:spPr>
          <a:xfrm>
            <a:off x="3528724" y="6133483"/>
            <a:ext cx="75121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3" name="Rectangle 62">
            <a:extLst>
              <a:ext uri="{FF2B5EF4-FFF2-40B4-BE49-F238E27FC236}">
                <a16:creationId xmlns:a16="http://schemas.microsoft.com/office/drawing/2014/main" id="{E5694B89-E3F5-41BD-BC33-C5E97C606E34}"/>
              </a:ext>
            </a:extLst>
          </p:cNvPr>
          <p:cNvSpPr/>
          <p:nvPr/>
        </p:nvSpPr>
        <p:spPr>
          <a:xfrm>
            <a:off x="2189900" y="2056245"/>
            <a:ext cx="6832179" cy="3393878"/>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b-NO" sz="1400" b="0" i="0" u="none" strike="noStrike" kern="1200" cap="none" spc="0" normalizeH="0" baseline="0" noProof="0">
                <a:ln>
                  <a:noFill/>
                </a:ln>
                <a:solidFill>
                  <a:srgbClr val="333030"/>
                </a:solidFill>
                <a:effectLst/>
                <a:uLnTx/>
                <a:uFillTx/>
                <a:latin typeface="Museo Sans 300"/>
                <a:ea typeface="Calibri" panose="020F0502020204030204" pitchFamily="34" charset="0"/>
                <a:cs typeface="+mn-cs"/>
              </a:rPr>
              <a:t>De sosiokulturelle faktorene inkluderer blant annet hvordan befolkningsveksten vil være fremover, endringer i holdninger blant kunder og forbrukere, demografiske endringer, urbanisering, globalisering og endringer i livsstil.</a:t>
            </a: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sosiokulturelle faktorer har påvirkning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I hvor stor grad påvirker disse faktorene din virksomhet?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Er det spesielle endringer i befolkningsvekst eller urbanisering i hele eller deler av markedet ditt?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vil fremtidens forbruker-/kundeadferd se ut?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Er verdiforslaget ditt rettet mot spesifikke alderssegmenter? Hvordan kan dette påvirkes av demografiske endringer?</a:t>
            </a:r>
          </a:p>
        </p:txBody>
      </p:sp>
      <p:sp>
        <p:nvSpPr>
          <p:cNvPr id="64" name="TextBox 63">
            <a:extLst>
              <a:ext uri="{FF2B5EF4-FFF2-40B4-BE49-F238E27FC236}">
                <a16:creationId xmlns:a16="http://schemas.microsoft.com/office/drawing/2014/main" id="{50427592-CE83-488E-A56E-3BE7C6366C98}"/>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Sosiokulturelle drivere</a:t>
            </a:r>
          </a:p>
        </p:txBody>
      </p:sp>
      <p:cxnSp>
        <p:nvCxnSpPr>
          <p:cNvPr id="65" name="Straight Connector 64">
            <a:extLst>
              <a:ext uri="{FF2B5EF4-FFF2-40B4-BE49-F238E27FC236}">
                <a16:creationId xmlns:a16="http://schemas.microsoft.com/office/drawing/2014/main" id="{DDE85C7F-C665-4AA7-A67D-D7A9BBC2CDC4}"/>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F982D21D-1636-4040-9DEB-E278D5527C5A}"/>
              </a:ext>
            </a:extLst>
          </p:cNvPr>
          <p:cNvGrpSpPr/>
          <p:nvPr/>
        </p:nvGrpSpPr>
        <p:grpSpPr>
          <a:xfrm>
            <a:off x="1256" y="2937580"/>
            <a:ext cx="1932616" cy="923330"/>
            <a:chOff x="1" y="2936534"/>
            <a:chExt cx="1932616" cy="923330"/>
          </a:xfrm>
        </p:grpSpPr>
        <p:sp>
          <p:nvSpPr>
            <p:cNvPr id="67" name="Rektangel 5">
              <a:extLst>
                <a:ext uri="{FF2B5EF4-FFF2-40B4-BE49-F238E27FC236}">
                  <a16:creationId xmlns:a16="http://schemas.microsoft.com/office/drawing/2014/main" id="{D83C81AA-28E8-46F6-9D0F-267813E72B3C}"/>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8" name="Rektangel 16">
              <a:extLst>
                <a:ext uri="{FF2B5EF4-FFF2-40B4-BE49-F238E27FC236}">
                  <a16:creationId xmlns:a16="http://schemas.microsoft.com/office/drawing/2014/main" id="{6000C5EB-9BBB-4F98-896F-8D94403071A8}"/>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69" name="Group 68">
            <a:extLst>
              <a:ext uri="{FF2B5EF4-FFF2-40B4-BE49-F238E27FC236}">
                <a16:creationId xmlns:a16="http://schemas.microsoft.com/office/drawing/2014/main" id="{A089412F-2696-43B2-BC37-A634A3DF7D3C}"/>
              </a:ext>
            </a:extLst>
          </p:cNvPr>
          <p:cNvGrpSpPr/>
          <p:nvPr/>
        </p:nvGrpSpPr>
        <p:grpSpPr>
          <a:xfrm>
            <a:off x="1256" y="3654962"/>
            <a:ext cx="1932616" cy="923330"/>
            <a:chOff x="1" y="3656225"/>
            <a:chExt cx="1932616" cy="923330"/>
          </a:xfrm>
        </p:grpSpPr>
        <p:sp>
          <p:nvSpPr>
            <p:cNvPr id="70" name="Rektangel 5">
              <a:extLst>
                <a:ext uri="{FF2B5EF4-FFF2-40B4-BE49-F238E27FC236}">
                  <a16:creationId xmlns:a16="http://schemas.microsoft.com/office/drawing/2014/main" id="{72D2F28D-F55F-441E-A760-1F9D6A0C6762}"/>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1" name="Rektangel 16">
              <a:extLst>
                <a:ext uri="{FF2B5EF4-FFF2-40B4-BE49-F238E27FC236}">
                  <a16:creationId xmlns:a16="http://schemas.microsoft.com/office/drawing/2014/main" id="{A929CD35-6525-4B5E-93FE-F0D066A78AE8}"/>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2" name="Group 71">
            <a:extLst>
              <a:ext uri="{FF2B5EF4-FFF2-40B4-BE49-F238E27FC236}">
                <a16:creationId xmlns:a16="http://schemas.microsoft.com/office/drawing/2014/main" id="{963C59D7-FFCC-4DAA-A9DE-CEC8AAF6C877}"/>
              </a:ext>
            </a:extLst>
          </p:cNvPr>
          <p:cNvGrpSpPr/>
          <p:nvPr/>
        </p:nvGrpSpPr>
        <p:grpSpPr>
          <a:xfrm>
            <a:off x="1256" y="2216992"/>
            <a:ext cx="1932616" cy="923330"/>
            <a:chOff x="1" y="4370253"/>
            <a:chExt cx="1932616" cy="923330"/>
          </a:xfrm>
        </p:grpSpPr>
        <p:sp>
          <p:nvSpPr>
            <p:cNvPr id="73" name="Rektangel 5">
              <a:extLst>
                <a:ext uri="{FF2B5EF4-FFF2-40B4-BE49-F238E27FC236}">
                  <a16:creationId xmlns:a16="http://schemas.microsoft.com/office/drawing/2014/main" id="{370B266D-6804-4EEE-8C37-5DF3AC084D7B}"/>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4" name="Rektangel 16">
              <a:extLst>
                <a:ext uri="{FF2B5EF4-FFF2-40B4-BE49-F238E27FC236}">
                  <a16:creationId xmlns:a16="http://schemas.microsoft.com/office/drawing/2014/main" id="{E8480C2F-6F02-47CD-AA1A-8356612C8C26}"/>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5" name="Group 74">
            <a:extLst>
              <a:ext uri="{FF2B5EF4-FFF2-40B4-BE49-F238E27FC236}">
                <a16:creationId xmlns:a16="http://schemas.microsoft.com/office/drawing/2014/main" id="{76307940-46EE-4AF6-BB8E-96AF72412257}"/>
              </a:ext>
            </a:extLst>
          </p:cNvPr>
          <p:cNvGrpSpPr/>
          <p:nvPr/>
        </p:nvGrpSpPr>
        <p:grpSpPr>
          <a:xfrm>
            <a:off x="0" y="4372344"/>
            <a:ext cx="1932616" cy="923330"/>
            <a:chOff x="0" y="2210085"/>
            <a:chExt cx="1932616" cy="923330"/>
          </a:xfrm>
        </p:grpSpPr>
        <p:sp>
          <p:nvSpPr>
            <p:cNvPr id="76" name="Rektangel 5">
              <a:extLst>
                <a:ext uri="{FF2B5EF4-FFF2-40B4-BE49-F238E27FC236}">
                  <a16:creationId xmlns:a16="http://schemas.microsoft.com/office/drawing/2014/main" id="{4AD93B48-C513-4E6C-B827-10B0A3C966B1}"/>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7" name="Rektangel 16">
              <a:extLst>
                <a:ext uri="{FF2B5EF4-FFF2-40B4-BE49-F238E27FC236}">
                  <a16:creationId xmlns:a16="http://schemas.microsoft.com/office/drawing/2014/main" id="{DAEA2EFB-3BA1-4C62-B627-0D0110A0D1A8}"/>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8" name="Group 77">
            <a:extLst>
              <a:ext uri="{FF2B5EF4-FFF2-40B4-BE49-F238E27FC236}">
                <a16:creationId xmlns:a16="http://schemas.microsoft.com/office/drawing/2014/main" id="{A0588866-CDE8-469B-839D-15C4C5C4F990}"/>
              </a:ext>
            </a:extLst>
          </p:cNvPr>
          <p:cNvGrpSpPr/>
          <p:nvPr/>
        </p:nvGrpSpPr>
        <p:grpSpPr>
          <a:xfrm>
            <a:off x="1256" y="1502816"/>
            <a:ext cx="1932616" cy="923330"/>
            <a:chOff x="2513" y="1502816"/>
            <a:chExt cx="1932616" cy="923330"/>
          </a:xfrm>
        </p:grpSpPr>
        <p:sp>
          <p:nvSpPr>
            <p:cNvPr id="79" name="Rektangel 5">
              <a:extLst>
                <a:ext uri="{FF2B5EF4-FFF2-40B4-BE49-F238E27FC236}">
                  <a16:creationId xmlns:a16="http://schemas.microsoft.com/office/drawing/2014/main" id="{598CFE15-E6F9-4FF1-968C-4B383AA26A57}"/>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0" name="Rektangel 16">
              <a:extLst>
                <a:ext uri="{FF2B5EF4-FFF2-40B4-BE49-F238E27FC236}">
                  <a16:creationId xmlns:a16="http://schemas.microsoft.com/office/drawing/2014/main" id="{D87D0BC3-B982-409B-94BC-87050C6B173D}"/>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1" name="Group 80">
            <a:extLst>
              <a:ext uri="{FF2B5EF4-FFF2-40B4-BE49-F238E27FC236}">
                <a16:creationId xmlns:a16="http://schemas.microsoft.com/office/drawing/2014/main" id="{4D7EEA9B-9A34-486C-84D8-3033C23774A0}"/>
              </a:ext>
            </a:extLst>
          </p:cNvPr>
          <p:cNvGrpSpPr/>
          <p:nvPr/>
        </p:nvGrpSpPr>
        <p:grpSpPr>
          <a:xfrm>
            <a:off x="1256" y="5089726"/>
            <a:ext cx="1932616" cy="923330"/>
            <a:chOff x="1" y="5089726"/>
            <a:chExt cx="1932616" cy="923330"/>
          </a:xfrm>
        </p:grpSpPr>
        <p:sp>
          <p:nvSpPr>
            <p:cNvPr id="82" name="Rektangel 5">
              <a:extLst>
                <a:ext uri="{FF2B5EF4-FFF2-40B4-BE49-F238E27FC236}">
                  <a16:creationId xmlns:a16="http://schemas.microsoft.com/office/drawing/2014/main" id="{19CFFC03-FDBF-4312-AA8F-2042451218AE}"/>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3" name="Rektangel 16">
              <a:extLst>
                <a:ext uri="{FF2B5EF4-FFF2-40B4-BE49-F238E27FC236}">
                  <a16:creationId xmlns:a16="http://schemas.microsoft.com/office/drawing/2014/main" id="{8619BD03-FBF3-426E-A21B-CF4A8678FD61}"/>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84" name="Rectangle 83">
            <a:extLst>
              <a:ext uri="{FF2B5EF4-FFF2-40B4-BE49-F238E27FC236}">
                <a16:creationId xmlns:a16="http://schemas.microsoft.com/office/drawing/2014/main" id="{23F46D23-7274-462D-9B3A-FF18E64C791A}"/>
              </a:ext>
            </a:extLst>
          </p:cNvPr>
          <p:cNvSpPr/>
          <p:nvPr/>
        </p:nvSpPr>
        <p:spPr>
          <a:xfrm>
            <a:off x="-39441" y="3748203"/>
            <a:ext cx="2037289" cy="2258242"/>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5" name="Rectangle 84">
            <a:extLst>
              <a:ext uri="{FF2B5EF4-FFF2-40B4-BE49-F238E27FC236}">
                <a16:creationId xmlns:a16="http://schemas.microsoft.com/office/drawing/2014/main" id="{EB011239-8176-4137-9D19-DCA9F2A783EF}"/>
              </a:ext>
            </a:extLst>
          </p:cNvPr>
          <p:cNvSpPr/>
          <p:nvPr/>
        </p:nvSpPr>
        <p:spPr>
          <a:xfrm>
            <a:off x="-51081" y="1618029"/>
            <a:ext cx="2037289" cy="1444430"/>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255664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5127055" y="6114196"/>
            <a:ext cx="4016945"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5" name="Rectangle 34">
            <a:extLst>
              <a:ext uri="{FF2B5EF4-FFF2-40B4-BE49-F238E27FC236}">
                <a16:creationId xmlns:a16="http://schemas.microsoft.com/office/drawing/2014/main" id="{AA3FC07B-5FE4-472B-BA99-501364C851B0}"/>
              </a:ext>
            </a:extLst>
          </p:cNvPr>
          <p:cNvSpPr/>
          <p:nvPr/>
        </p:nvSpPr>
        <p:spPr>
          <a:xfrm>
            <a:off x="3528724" y="6133483"/>
            <a:ext cx="75121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2" name="Rectangle 61">
            <a:extLst>
              <a:ext uri="{FF2B5EF4-FFF2-40B4-BE49-F238E27FC236}">
                <a16:creationId xmlns:a16="http://schemas.microsoft.com/office/drawing/2014/main" id="{6F83187C-64AC-4CA3-B982-6C1883722CB6}"/>
              </a:ext>
            </a:extLst>
          </p:cNvPr>
          <p:cNvSpPr/>
          <p:nvPr/>
        </p:nvSpPr>
        <p:spPr>
          <a:xfrm>
            <a:off x="2189900" y="2056245"/>
            <a:ext cx="6832179" cy="334867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333030"/>
                </a:solidFill>
                <a:effectLst/>
                <a:uLnTx/>
                <a:uFillTx/>
                <a:latin typeface="Museo Sans 300"/>
                <a:ea typeface="Calibri" panose="020F0502020204030204" pitchFamily="34" charset="0"/>
                <a:cs typeface="+mn-cs"/>
              </a:rPr>
              <a:t>Teknologiske endringer vil påvirke nesten alle bransjer. Nye muligheter for automatisering, bruk av data, og hvordan virksomheten din kan omskape det til verdi, er typiske hensyn i denne kategorien. </a:t>
            </a:r>
            <a:endParaRPr kumimoji="0" lang="nb-NO" sz="14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teknologiske trender og innovasjoner vil du kunne se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I hvor stor grad påvirker disse faktorene din virksomhet?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 høy kommer den teknologiske endringstakten til å være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Klarer sikkerheten og personvernsutfordringer å henge med i utviklingstakten?</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Innenfor hvilke områder kommer de teknologiske nyvinningene til å være størst?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 høy kommer adopsjonsgraden av teknologi til å være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Er det nye markeder eller muligheter som åpnes opp av ny teknologi?</a:t>
            </a:r>
          </a:p>
        </p:txBody>
      </p:sp>
      <p:sp>
        <p:nvSpPr>
          <p:cNvPr id="63" name="TextBox 62">
            <a:extLst>
              <a:ext uri="{FF2B5EF4-FFF2-40B4-BE49-F238E27FC236}">
                <a16:creationId xmlns:a16="http://schemas.microsoft.com/office/drawing/2014/main" id="{B2C5CF49-0DA4-4283-88F6-421F3CEA9E96}"/>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Teknologiske drivere</a:t>
            </a:r>
          </a:p>
        </p:txBody>
      </p:sp>
      <p:cxnSp>
        <p:nvCxnSpPr>
          <p:cNvPr id="64" name="Straight Connector 63">
            <a:extLst>
              <a:ext uri="{FF2B5EF4-FFF2-40B4-BE49-F238E27FC236}">
                <a16:creationId xmlns:a16="http://schemas.microsoft.com/office/drawing/2014/main" id="{16425F52-2CD7-4ACF-A7F9-6440CC56B06E}"/>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8B4CE0F7-958B-4232-B2D5-C0A69BF4A2C7}"/>
              </a:ext>
            </a:extLst>
          </p:cNvPr>
          <p:cNvGrpSpPr/>
          <p:nvPr/>
        </p:nvGrpSpPr>
        <p:grpSpPr>
          <a:xfrm>
            <a:off x="1256" y="2937580"/>
            <a:ext cx="1932616" cy="923330"/>
            <a:chOff x="1" y="2936534"/>
            <a:chExt cx="1932616" cy="923330"/>
          </a:xfrm>
        </p:grpSpPr>
        <p:sp>
          <p:nvSpPr>
            <p:cNvPr id="66" name="Rektangel 5">
              <a:extLst>
                <a:ext uri="{FF2B5EF4-FFF2-40B4-BE49-F238E27FC236}">
                  <a16:creationId xmlns:a16="http://schemas.microsoft.com/office/drawing/2014/main" id="{724D0C3F-9F49-4BFC-A14D-1AED712F4D61}"/>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7" name="Rektangel 16">
              <a:extLst>
                <a:ext uri="{FF2B5EF4-FFF2-40B4-BE49-F238E27FC236}">
                  <a16:creationId xmlns:a16="http://schemas.microsoft.com/office/drawing/2014/main" id="{711FCE9A-CB55-455B-9157-55C262205A9A}"/>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68" name="Group 67">
            <a:extLst>
              <a:ext uri="{FF2B5EF4-FFF2-40B4-BE49-F238E27FC236}">
                <a16:creationId xmlns:a16="http://schemas.microsoft.com/office/drawing/2014/main" id="{303417EE-0784-477D-929A-6E41DA5D47D8}"/>
              </a:ext>
            </a:extLst>
          </p:cNvPr>
          <p:cNvGrpSpPr/>
          <p:nvPr/>
        </p:nvGrpSpPr>
        <p:grpSpPr>
          <a:xfrm>
            <a:off x="1256" y="3654962"/>
            <a:ext cx="1932616" cy="923330"/>
            <a:chOff x="1" y="3656225"/>
            <a:chExt cx="1932616" cy="923330"/>
          </a:xfrm>
        </p:grpSpPr>
        <p:sp>
          <p:nvSpPr>
            <p:cNvPr id="69" name="Rektangel 5">
              <a:extLst>
                <a:ext uri="{FF2B5EF4-FFF2-40B4-BE49-F238E27FC236}">
                  <a16:creationId xmlns:a16="http://schemas.microsoft.com/office/drawing/2014/main" id="{A056DEA8-0A9C-42A9-90FB-E76997B37C87}"/>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0" name="Rektangel 16">
              <a:extLst>
                <a:ext uri="{FF2B5EF4-FFF2-40B4-BE49-F238E27FC236}">
                  <a16:creationId xmlns:a16="http://schemas.microsoft.com/office/drawing/2014/main" id="{8123C7B7-56F4-4C07-92CB-352E2868BEB5}"/>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1" name="Group 70">
            <a:extLst>
              <a:ext uri="{FF2B5EF4-FFF2-40B4-BE49-F238E27FC236}">
                <a16:creationId xmlns:a16="http://schemas.microsoft.com/office/drawing/2014/main" id="{1E0277AF-ABEF-40D9-84FC-C5D0C21FB10F}"/>
              </a:ext>
            </a:extLst>
          </p:cNvPr>
          <p:cNvGrpSpPr/>
          <p:nvPr/>
        </p:nvGrpSpPr>
        <p:grpSpPr>
          <a:xfrm>
            <a:off x="1256" y="2216992"/>
            <a:ext cx="1932616" cy="923330"/>
            <a:chOff x="1" y="4370253"/>
            <a:chExt cx="1932616" cy="923330"/>
          </a:xfrm>
        </p:grpSpPr>
        <p:sp>
          <p:nvSpPr>
            <p:cNvPr id="72" name="Rektangel 5">
              <a:extLst>
                <a:ext uri="{FF2B5EF4-FFF2-40B4-BE49-F238E27FC236}">
                  <a16:creationId xmlns:a16="http://schemas.microsoft.com/office/drawing/2014/main" id="{38F162CA-2720-4A57-8561-4710CC71B5B1}"/>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3" name="Rektangel 16">
              <a:extLst>
                <a:ext uri="{FF2B5EF4-FFF2-40B4-BE49-F238E27FC236}">
                  <a16:creationId xmlns:a16="http://schemas.microsoft.com/office/drawing/2014/main" id="{F747D0C7-C408-442C-B0D6-7003EF4F2264}"/>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4" name="Group 73">
            <a:extLst>
              <a:ext uri="{FF2B5EF4-FFF2-40B4-BE49-F238E27FC236}">
                <a16:creationId xmlns:a16="http://schemas.microsoft.com/office/drawing/2014/main" id="{A09B0F16-D420-44FC-839D-957A373B40F4}"/>
              </a:ext>
            </a:extLst>
          </p:cNvPr>
          <p:cNvGrpSpPr/>
          <p:nvPr/>
        </p:nvGrpSpPr>
        <p:grpSpPr>
          <a:xfrm>
            <a:off x="0" y="4372344"/>
            <a:ext cx="1932616" cy="923330"/>
            <a:chOff x="0" y="2210085"/>
            <a:chExt cx="1932616" cy="923330"/>
          </a:xfrm>
        </p:grpSpPr>
        <p:sp>
          <p:nvSpPr>
            <p:cNvPr id="75" name="Rektangel 5">
              <a:extLst>
                <a:ext uri="{FF2B5EF4-FFF2-40B4-BE49-F238E27FC236}">
                  <a16:creationId xmlns:a16="http://schemas.microsoft.com/office/drawing/2014/main" id="{55337E4D-4CAC-462A-89CE-9339307E35B7}"/>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6" name="Rektangel 16">
              <a:extLst>
                <a:ext uri="{FF2B5EF4-FFF2-40B4-BE49-F238E27FC236}">
                  <a16:creationId xmlns:a16="http://schemas.microsoft.com/office/drawing/2014/main" id="{6C64277C-49A6-49FE-8675-F168F4561920}"/>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7" name="Group 76">
            <a:extLst>
              <a:ext uri="{FF2B5EF4-FFF2-40B4-BE49-F238E27FC236}">
                <a16:creationId xmlns:a16="http://schemas.microsoft.com/office/drawing/2014/main" id="{DB45DC28-1122-4A14-A9B2-13A38CB71CC8}"/>
              </a:ext>
            </a:extLst>
          </p:cNvPr>
          <p:cNvGrpSpPr/>
          <p:nvPr/>
        </p:nvGrpSpPr>
        <p:grpSpPr>
          <a:xfrm>
            <a:off x="1256" y="1502816"/>
            <a:ext cx="1932616" cy="923330"/>
            <a:chOff x="2513" y="1502816"/>
            <a:chExt cx="1932616" cy="923330"/>
          </a:xfrm>
        </p:grpSpPr>
        <p:sp>
          <p:nvSpPr>
            <p:cNvPr id="78" name="Rektangel 5">
              <a:extLst>
                <a:ext uri="{FF2B5EF4-FFF2-40B4-BE49-F238E27FC236}">
                  <a16:creationId xmlns:a16="http://schemas.microsoft.com/office/drawing/2014/main" id="{497FE8D8-8DDE-4B90-8929-A92097DBD4F9}"/>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9" name="Rektangel 16">
              <a:extLst>
                <a:ext uri="{FF2B5EF4-FFF2-40B4-BE49-F238E27FC236}">
                  <a16:creationId xmlns:a16="http://schemas.microsoft.com/office/drawing/2014/main" id="{C02AD187-A96D-479F-9A42-C2816B50F78A}"/>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0" name="Group 79">
            <a:extLst>
              <a:ext uri="{FF2B5EF4-FFF2-40B4-BE49-F238E27FC236}">
                <a16:creationId xmlns:a16="http://schemas.microsoft.com/office/drawing/2014/main" id="{BC4EDD1C-88A6-484B-891E-02F170415A79}"/>
              </a:ext>
            </a:extLst>
          </p:cNvPr>
          <p:cNvGrpSpPr/>
          <p:nvPr/>
        </p:nvGrpSpPr>
        <p:grpSpPr>
          <a:xfrm>
            <a:off x="1256" y="5089726"/>
            <a:ext cx="1932616" cy="923330"/>
            <a:chOff x="1" y="5089726"/>
            <a:chExt cx="1932616" cy="923330"/>
          </a:xfrm>
        </p:grpSpPr>
        <p:sp>
          <p:nvSpPr>
            <p:cNvPr id="81" name="Rektangel 5">
              <a:extLst>
                <a:ext uri="{FF2B5EF4-FFF2-40B4-BE49-F238E27FC236}">
                  <a16:creationId xmlns:a16="http://schemas.microsoft.com/office/drawing/2014/main" id="{3B9E2C82-8143-4C87-B62F-FF7AD2979BAC}"/>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2" name="Rektangel 16">
              <a:extLst>
                <a:ext uri="{FF2B5EF4-FFF2-40B4-BE49-F238E27FC236}">
                  <a16:creationId xmlns:a16="http://schemas.microsoft.com/office/drawing/2014/main" id="{A0E5DF37-5A1F-4FEA-900F-C37CC6C9023B}"/>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83" name="Rectangle 82">
            <a:extLst>
              <a:ext uri="{FF2B5EF4-FFF2-40B4-BE49-F238E27FC236}">
                <a16:creationId xmlns:a16="http://schemas.microsoft.com/office/drawing/2014/main" id="{E8B0B4DB-1680-4D3D-B541-507CA16424C6}"/>
              </a:ext>
            </a:extLst>
          </p:cNvPr>
          <p:cNvSpPr/>
          <p:nvPr/>
        </p:nvSpPr>
        <p:spPr>
          <a:xfrm>
            <a:off x="-39441" y="4465585"/>
            <a:ext cx="2037289" cy="1540860"/>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4" name="Rectangle 83">
            <a:extLst>
              <a:ext uri="{FF2B5EF4-FFF2-40B4-BE49-F238E27FC236}">
                <a16:creationId xmlns:a16="http://schemas.microsoft.com/office/drawing/2014/main" id="{E2DDB1F6-7D6F-49DF-8B69-8745C78DCA54}"/>
              </a:ext>
            </a:extLst>
          </p:cNvPr>
          <p:cNvSpPr/>
          <p:nvPr/>
        </p:nvSpPr>
        <p:spPr>
          <a:xfrm>
            <a:off x="-51081" y="1618029"/>
            <a:ext cx="2037289" cy="2204628"/>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63656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5127055" y="6114196"/>
            <a:ext cx="4016945"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5" name="Rectangle 34">
            <a:extLst>
              <a:ext uri="{FF2B5EF4-FFF2-40B4-BE49-F238E27FC236}">
                <a16:creationId xmlns:a16="http://schemas.microsoft.com/office/drawing/2014/main" id="{AA3FC07B-5FE4-472B-BA99-501364C851B0}"/>
              </a:ext>
            </a:extLst>
          </p:cNvPr>
          <p:cNvSpPr/>
          <p:nvPr/>
        </p:nvSpPr>
        <p:spPr>
          <a:xfrm>
            <a:off x="3528724" y="6133483"/>
            <a:ext cx="75121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0" name="Rectangle 59">
            <a:extLst>
              <a:ext uri="{FF2B5EF4-FFF2-40B4-BE49-F238E27FC236}">
                <a16:creationId xmlns:a16="http://schemas.microsoft.com/office/drawing/2014/main" id="{23E45E6D-BACB-4215-AEAD-7D1A15054102}"/>
              </a:ext>
            </a:extLst>
          </p:cNvPr>
          <p:cNvSpPr/>
          <p:nvPr/>
        </p:nvSpPr>
        <p:spPr>
          <a:xfrm>
            <a:off x="2189900" y="2056245"/>
            <a:ext cx="6832179" cy="324608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333030"/>
                </a:solidFill>
                <a:effectLst/>
                <a:uLnTx/>
                <a:uFillTx/>
                <a:latin typeface="Museo Sans 300"/>
                <a:ea typeface="Calibri" panose="020F0502020204030204" pitchFamily="34" charset="0"/>
                <a:cs typeface="+mn-cs"/>
              </a:rPr>
              <a:t>Hvordan påvirker din virksomhet miljø og klima? Hvordan påvirkes din virksomhet av miljø og klima? Miljømessige drivere omhandler både hvordan endringer i klima og miljø vil være fremover og ikke minst forbrukere og bedrifters holdninger knyttet spesifikt til klima og miljø. </a:t>
            </a:r>
            <a:endParaRPr kumimoji="0" lang="nb-NO" sz="14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kommer klima til å utvikle seg fremover?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Hvordan vil holdninger påvirkes og endres fremover </a:t>
            </a:r>
            <a:r>
              <a:rPr kumimoji="0" lang="nb-NO" sz="1400" b="0" i="0" u="none" strike="noStrike" kern="1200" cap="none" spc="0" normalizeH="0" baseline="0" noProof="0" err="1">
                <a:ln>
                  <a:noFill/>
                </a:ln>
                <a:solidFill>
                  <a:srgbClr val="333030"/>
                </a:solidFill>
                <a:effectLst/>
                <a:uLnTx/>
                <a:uFillTx/>
                <a:latin typeface="Museo Sans 300"/>
                <a:ea typeface="+mn-ea"/>
                <a:cs typeface="Times New Roman" panose="02020603050405020304" pitchFamily="18" charset="0"/>
              </a:rPr>
              <a:t>mtp</a:t>
            </a: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 Klima og miljø?</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Kommer kunder til å bry seg mer om bærekraft enn pris i fremtiden?</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Er det ressurser du benytter i produksjonen som kan tenkes å bli regulert på en ny måte eller kan du risikere en boikott av dine produkter?</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a:ln>
                  <a:noFill/>
                </a:ln>
                <a:solidFill>
                  <a:srgbClr val="333030"/>
                </a:solidFill>
                <a:effectLst/>
                <a:uLnTx/>
                <a:uFillTx/>
                <a:latin typeface="Museo Sans 300"/>
                <a:ea typeface="+mn-ea"/>
                <a:cs typeface="Times New Roman" panose="02020603050405020304" pitchFamily="18" charset="0"/>
              </a:rPr>
              <a:t>Hvilke muligheter finnes for bruk av andre typer råvarer i din produksjon?</a:t>
            </a:r>
          </a:p>
        </p:txBody>
      </p:sp>
      <p:sp>
        <p:nvSpPr>
          <p:cNvPr id="61" name="TextBox 60">
            <a:extLst>
              <a:ext uri="{FF2B5EF4-FFF2-40B4-BE49-F238E27FC236}">
                <a16:creationId xmlns:a16="http://schemas.microsoft.com/office/drawing/2014/main" id="{6CF5479E-D9E5-408C-B79B-5A8466BB8FC9}"/>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Miljømessige drivere</a:t>
            </a:r>
          </a:p>
        </p:txBody>
      </p:sp>
      <p:cxnSp>
        <p:nvCxnSpPr>
          <p:cNvPr id="62" name="Straight Connector 61">
            <a:extLst>
              <a:ext uri="{FF2B5EF4-FFF2-40B4-BE49-F238E27FC236}">
                <a16:creationId xmlns:a16="http://schemas.microsoft.com/office/drawing/2014/main" id="{154F0C3A-3AFF-44E3-919C-89CB77016A81}"/>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83" name="Group 82">
            <a:extLst>
              <a:ext uri="{FF2B5EF4-FFF2-40B4-BE49-F238E27FC236}">
                <a16:creationId xmlns:a16="http://schemas.microsoft.com/office/drawing/2014/main" id="{EE75C27A-3E26-40E5-AA4B-E3EB6F251A34}"/>
              </a:ext>
            </a:extLst>
          </p:cNvPr>
          <p:cNvGrpSpPr/>
          <p:nvPr/>
        </p:nvGrpSpPr>
        <p:grpSpPr>
          <a:xfrm>
            <a:off x="1256" y="2937580"/>
            <a:ext cx="1932616" cy="923330"/>
            <a:chOff x="1" y="2936534"/>
            <a:chExt cx="1932616" cy="923330"/>
          </a:xfrm>
        </p:grpSpPr>
        <p:sp>
          <p:nvSpPr>
            <p:cNvPr id="84" name="Rektangel 5">
              <a:extLst>
                <a:ext uri="{FF2B5EF4-FFF2-40B4-BE49-F238E27FC236}">
                  <a16:creationId xmlns:a16="http://schemas.microsoft.com/office/drawing/2014/main" id="{CC37B365-FE66-428E-9BC8-F990D89D6CA4}"/>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5" name="Rektangel 16">
              <a:extLst>
                <a:ext uri="{FF2B5EF4-FFF2-40B4-BE49-F238E27FC236}">
                  <a16:creationId xmlns:a16="http://schemas.microsoft.com/office/drawing/2014/main" id="{C875931B-0203-4A9B-89B8-6C08B2DB396C}"/>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6" name="Group 85">
            <a:extLst>
              <a:ext uri="{FF2B5EF4-FFF2-40B4-BE49-F238E27FC236}">
                <a16:creationId xmlns:a16="http://schemas.microsoft.com/office/drawing/2014/main" id="{9B0D42A2-C5C4-4CFE-9DAB-F5EA8EA42CA6}"/>
              </a:ext>
            </a:extLst>
          </p:cNvPr>
          <p:cNvGrpSpPr/>
          <p:nvPr/>
        </p:nvGrpSpPr>
        <p:grpSpPr>
          <a:xfrm>
            <a:off x="1256" y="3654962"/>
            <a:ext cx="1932616" cy="923330"/>
            <a:chOff x="1" y="3656225"/>
            <a:chExt cx="1932616" cy="923330"/>
          </a:xfrm>
        </p:grpSpPr>
        <p:sp>
          <p:nvSpPr>
            <p:cNvPr id="87" name="Rektangel 5">
              <a:extLst>
                <a:ext uri="{FF2B5EF4-FFF2-40B4-BE49-F238E27FC236}">
                  <a16:creationId xmlns:a16="http://schemas.microsoft.com/office/drawing/2014/main" id="{993F8213-B74C-4954-B5DC-FECB7FDD61E8}"/>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8" name="Rektangel 16">
              <a:extLst>
                <a:ext uri="{FF2B5EF4-FFF2-40B4-BE49-F238E27FC236}">
                  <a16:creationId xmlns:a16="http://schemas.microsoft.com/office/drawing/2014/main" id="{044B7277-6DF1-4D3F-8BFD-ADAB7178B717}"/>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89" name="Group 88">
            <a:extLst>
              <a:ext uri="{FF2B5EF4-FFF2-40B4-BE49-F238E27FC236}">
                <a16:creationId xmlns:a16="http://schemas.microsoft.com/office/drawing/2014/main" id="{A838AF4A-276F-46D5-A4E4-4A4264410A44}"/>
              </a:ext>
            </a:extLst>
          </p:cNvPr>
          <p:cNvGrpSpPr/>
          <p:nvPr/>
        </p:nvGrpSpPr>
        <p:grpSpPr>
          <a:xfrm>
            <a:off x="1256" y="2216992"/>
            <a:ext cx="1932616" cy="923330"/>
            <a:chOff x="1" y="4370253"/>
            <a:chExt cx="1932616" cy="923330"/>
          </a:xfrm>
        </p:grpSpPr>
        <p:sp>
          <p:nvSpPr>
            <p:cNvPr id="90" name="Rektangel 5">
              <a:extLst>
                <a:ext uri="{FF2B5EF4-FFF2-40B4-BE49-F238E27FC236}">
                  <a16:creationId xmlns:a16="http://schemas.microsoft.com/office/drawing/2014/main" id="{773A4F75-6DE5-4B4D-B44B-7962EF1B98D5}"/>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91" name="Rektangel 16">
              <a:extLst>
                <a:ext uri="{FF2B5EF4-FFF2-40B4-BE49-F238E27FC236}">
                  <a16:creationId xmlns:a16="http://schemas.microsoft.com/office/drawing/2014/main" id="{C3AD58F3-7AB1-4809-AE9A-F07594CBFCD7}"/>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92" name="Group 91">
            <a:extLst>
              <a:ext uri="{FF2B5EF4-FFF2-40B4-BE49-F238E27FC236}">
                <a16:creationId xmlns:a16="http://schemas.microsoft.com/office/drawing/2014/main" id="{98050A18-75A3-450D-A7C4-1E8F08BF5C69}"/>
              </a:ext>
            </a:extLst>
          </p:cNvPr>
          <p:cNvGrpSpPr/>
          <p:nvPr/>
        </p:nvGrpSpPr>
        <p:grpSpPr>
          <a:xfrm>
            <a:off x="0" y="4372344"/>
            <a:ext cx="1932616" cy="923330"/>
            <a:chOff x="0" y="2210085"/>
            <a:chExt cx="1932616" cy="923330"/>
          </a:xfrm>
        </p:grpSpPr>
        <p:sp>
          <p:nvSpPr>
            <p:cNvPr id="93" name="Rektangel 5">
              <a:extLst>
                <a:ext uri="{FF2B5EF4-FFF2-40B4-BE49-F238E27FC236}">
                  <a16:creationId xmlns:a16="http://schemas.microsoft.com/office/drawing/2014/main" id="{CA9D9C43-F137-41B5-8D0D-DE6D7C6B4136}"/>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94" name="Rektangel 16">
              <a:extLst>
                <a:ext uri="{FF2B5EF4-FFF2-40B4-BE49-F238E27FC236}">
                  <a16:creationId xmlns:a16="http://schemas.microsoft.com/office/drawing/2014/main" id="{CA22B187-7B86-4A9F-8E98-DAD02FC1D44C}"/>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95" name="Group 94">
            <a:extLst>
              <a:ext uri="{FF2B5EF4-FFF2-40B4-BE49-F238E27FC236}">
                <a16:creationId xmlns:a16="http://schemas.microsoft.com/office/drawing/2014/main" id="{C129F87D-4DE3-40A6-9F83-A97A7DDD7D8A}"/>
              </a:ext>
            </a:extLst>
          </p:cNvPr>
          <p:cNvGrpSpPr/>
          <p:nvPr/>
        </p:nvGrpSpPr>
        <p:grpSpPr>
          <a:xfrm>
            <a:off x="1256" y="1502816"/>
            <a:ext cx="1932616" cy="923330"/>
            <a:chOff x="2513" y="1502816"/>
            <a:chExt cx="1932616" cy="923330"/>
          </a:xfrm>
        </p:grpSpPr>
        <p:sp>
          <p:nvSpPr>
            <p:cNvPr id="96" name="Rektangel 5">
              <a:extLst>
                <a:ext uri="{FF2B5EF4-FFF2-40B4-BE49-F238E27FC236}">
                  <a16:creationId xmlns:a16="http://schemas.microsoft.com/office/drawing/2014/main" id="{26322DE4-FE18-4977-A712-7562A758A535}"/>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97" name="Rektangel 16">
              <a:extLst>
                <a:ext uri="{FF2B5EF4-FFF2-40B4-BE49-F238E27FC236}">
                  <a16:creationId xmlns:a16="http://schemas.microsoft.com/office/drawing/2014/main" id="{09405450-DFD9-4F19-87FB-2D70D2B3AD17}"/>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98" name="Group 97">
            <a:extLst>
              <a:ext uri="{FF2B5EF4-FFF2-40B4-BE49-F238E27FC236}">
                <a16:creationId xmlns:a16="http://schemas.microsoft.com/office/drawing/2014/main" id="{CF8BEF13-6092-43E7-B018-8ACCBCBF6730}"/>
              </a:ext>
            </a:extLst>
          </p:cNvPr>
          <p:cNvGrpSpPr/>
          <p:nvPr/>
        </p:nvGrpSpPr>
        <p:grpSpPr>
          <a:xfrm>
            <a:off x="1256" y="5089726"/>
            <a:ext cx="1932616" cy="923330"/>
            <a:chOff x="1" y="5089726"/>
            <a:chExt cx="1932616" cy="923330"/>
          </a:xfrm>
        </p:grpSpPr>
        <p:sp>
          <p:nvSpPr>
            <p:cNvPr id="99" name="Rektangel 5">
              <a:extLst>
                <a:ext uri="{FF2B5EF4-FFF2-40B4-BE49-F238E27FC236}">
                  <a16:creationId xmlns:a16="http://schemas.microsoft.com/office/drawing/2014/main" id="{260D12DA-EC17-4558-8E22-139321265F35}"/>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00" name="Rektangel 16">
              <a:extLst>
                <a:ext uri="{FF2B5EF4-FFF2-40B4-BE49-F238E27FC236}">
                  <a16:creationId xmlns:a16="http://schemas.microsoft.com/office/drawing/2014/main" id="{E8DFBCA7-FF35-4B7C-932B-E28261DB347D}"/>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101" name="Rectangle 100">
            <a:extLst>
              <a:ext uri="{FF2B5EF4-FFF2-40B4-BE49-F238E27FC236}">
                <a16:creationId xmlns:a16="http://schemas.microsoft.com/office/drawing/2014/main" id="{0037A2AE-5AA5-42F6-A0D0-5A1EBF3D95E7}"/>
              </a:ext>
            </a:extLst>
          </p:cNvPr>
          <p:cNvSpPr/>
          <p:nvPr/>
        </p:nvSpPr>
        <p:spPr>
          <a:xfrm>
            <a:off x="-39441" y="5239971"/>
            <a:ext cx="2037289" cy="766474"/>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02" name="Rectangle 101">
            <a:extLst>
              <a:ext uri="{FF2B5EF4-FFF2-40B4-BE49-F238E27FC236}">
                <a16:creationId xmlns:a16="http://schemas.microsoft.com/office/drawing/2014/main" id="{15396473-5CDF-45B0-AD01-2C53FEB58E89}"/>
              </a:ext>
            </a:extLst>
          </p:cNvPr>
          <p:cNvSpPr/>
          <p:nvPr/>
        </p:nvSpPr>
        <p:spPr>
          <a:xfrm>
            <a:off x="-51081" y="1618029"/>
            <a:ext cx="2037289" cy="2867020"/>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206325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5127055" y="6114196"/>
            <a:ext cx="4016945"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5" name="Rectangle 34">
            <a:extLst>
              <a:ext uri="{FF2B5EF4-FFF2-40B4-BE49-F238E27FC236}">
                <a16:creationId xmlns:a16="http://schemas.microsoft.com/office/drawing/2014/main" id="{AA3FC07B-5FE4-472B-BA99-501364C851B0}"/>
              </a:ext>
            </a:extLst>
          </p:cNvPr>
          <p:cNvSpPr/>
          <p:nvPr/>
        </p:nvSpPr>
        <p:spPr>
          <a:xfrm>
            <a:off x="3528724" y="6133483"/>
            <a:ext cx="75121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0" name="Rectangle 59">
            <a:extLst>
              <a:ext uri="{FF2B5EF4-FFF2-40B4-BE49-F238E27FC236}">
                <a16:creationId xmlns:a16="http://schemas.microsoft.com/office/drawing/2014/main" id="{22E07599-8805-4696-A83C-F59F1ABD04DF}"/>
              </a:ext>
            </a:extLst>
          </p:cNvPr>
          <p:cNvSpPr/>
          <p:nvPr/>
        </p:nvSpPr>
        <p:spPr>
          <a:xfrm>
            <a:off x="2189900" y="2056245"/>
            <a:ext cx="6832179" cy="271260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For å få ekstra fokus på reguleringer er dette en egen kategori, selv om de juridiske driverne ofte kan falle inn i samme kategori som de de politiske. Kategorien omfatter både eksisterende og fremtidig lovgivning. GDPR* og PSD2** er eksempler på nylige store internasjonale reguleringer som har påvirket mange virksomheter.</a:t>
            </a: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br>
            <a:b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br>
            <a:r>
              <a:rPr kumimoji="0" lang="nb-NO" sz="1400" b="1"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Nyttige spørsmål:</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Hvilke typer regulering vil ha stor påvirkning på din virksomhet og din bransje?</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Hvor sannsynlig er det at disse kan bli innført?</a:t>
            </a:r>
          </a:p>
          <a:p>
            <a:pPr marL="342900" marR="0" lvl="0" indent="-342900" algn="l" defTabSz="914400" rtl="0" eaLnBrk="1" fontAlgn="auto" latinLnBrk="0" hangingPunct="1">
              <a:lnSpc>
                <a:spcPct val="100000"/>
              </a:lnSpc>
              <a:spcBef>
                <a:spcPts val="0"/>
              </a:spcBef>
              <a:spcAft>
                <a:spcPts val="400"/>
              </a:spcAft>
              <a:buClrTx/>
              <a:buSzTx/>
              <a:buFontTx/>
              <a:buAutoNum type="arabicPeriod"/>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Er det internasjonale reguleringer og lover som kan påvirke deg?</a:t>
            </a:r>
          </a:p>
        </p:txBody>
      </p:sp>
      <p:sp>
        <p:nvSpPr>
          <p:cNvPr id="61" name="TextBox 60">
            <a:extLst>
              <a:ext uri="{FF2B5EF4-FFF2-40B4-BE49-F238E27FC236}">
                <a16:creationId xmlns:a16="http://schemas.microsoft.com/office/drawing/2014/main" id="{219EA78E-960B-4B93-A8EC-98617DC88986}"/>
              </a:ext>
            </a:extLst>
          </p:cNvPr>
          <p:cNvSpPr txBox="1"/>
          <p:nvPr/>
        </p:nvSpPr>
        <p:spPr>
          <a:xfrm>
            <a:off x="2189900" y="1617823"/>
            <a:ext cx="430147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Juridiske drivere</a:t>
            </a:r>
          </a:p>
        </p:txBody>
      </p:sp>
      <p:cxnSp>
        <p:nvCxnSpPr>
          <p:cNvPr id="62" name="Straight Connector 61">
            <a:extLst>
              <a:ext uri="{FF2B5EF4-FFF2-40B4-BE49-F238E27FC236}">
                <a16:creationId xmlns:a16="http://schemas.microsoft.com/office/drawing/2014/main" id="{A781A050-8ADB-4F00-BC73-8051C6A4B883}"/>
              </a:ext>
            </a:extLst>
          </p:cNvPr>
          <p:cNvCxnSpPr/>
          <p:nvPr/>
        </p:nvCxnSpPr>
        <p:spPr>
          <a:xfrm>
            <a:off x="2284101" y="1987155"/>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4" name="Group 63">
            <a:extLst>
              <a:ext uri="{FF2B5EF4-FFF2-40B4-BE49-F238E27FC236}">
                <a16:creationId xmlns:a16="http://schemas.microsoft.com/office/drawing/2014/main" id="{9D09C4A9-0E4F-4D1D-BF1E-54587187BD19}"/>
              </a:ext>
            </a:extLst>
          </p:cNvPr>
          <p:cNvGrpSpPr/>
          <p:nvPr/>
        </p:nvGrpSpPr>
        <p:grpSpPr>
          <a:xfrm>
            <a:off x="1256" y="2937580"/>
            <a:ext cx="1932616" cy="923330"/>
            <a:chOff x="1" y="2936534"/>
            <a:chExt cx="1932616" cy="923330"/>
          </a:xfrm>
        </p:grpSpPr>
        <p:sp>
          <p:nvSpPr>
            <p:cNvPr id="65" name="Rektangel 5">
              <a:extLst>
                <a:ext uri="{FF2B5EF4-FFF2-40B4-BE49-F238E27FC236}">
                  <a16:creationId xmlns:a16="http://schemas.microsoft.com/office/drawing/2014/main" id="{29C4E8A3-B845-4F8F-A689-746D7DF51090}"/>
                </a:ext>
              </a:extLst>
            </p:cNvPr>
            <p:cNvSpPr/>
            <p:nvPr/>
          </p:nvSpPr>
          <p:spPr>
            <a:xfrm>
              <a:off x="1" y="3110842"/>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6" name="Rektangel 16">
              <a:extLst>
                <a:ext uri="{FF2B5EF4-FFF2-40B4-BE49-F238E27FC236}">
                  <a16:creationId xmlns:a16="http://schemas.microsoft.com/office/drawing/2014/main" id="{BB53C30A-7251-4E27-A2E4-D328E08253DB}"/>
                </a:ext>
              </a:extLst>
            </p:cNvPr>
            <p:cNvSpPr/>
            <p:nvPr/>
          </p:nvSpPr>
          <p:spPr>
            <a:xfrm>
              <a:off x="354538" y="2936534"/>
              <a:ext cx="864339"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S</a:t>
              </a:r>
              <a:r>
                <a:rPr kumimoji="0" lang="en-US" sz="1100" b="1" i="0" u="none" strike="noStrike" kern="1200" cap="none" spc="0" normalizeH="0" baseline="0" noProof="0">
                  <a:ln>
                    <a:noFill/>
                  </a:ln>
                  <a:solidFill>
                    <a:prstClr val="white"/>
                  </a:solidFill>
                  <a:effectLst/>
                  <a:uLnTx/>
                  <a:uFillTx/>
                  <a:latin typeface="Museo Sans 300"/>
                  <a:ea typeface="+mn-ea"/>
                  <a:cs typeface="+mn-cs"/>
                </a:rPr>
                <a:t>OCIAL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67" name="Group 66">
            <a:extLst>
              <a:ext uri="{FF2B5EF4-FFF2-40B4-BE49-F238E27FC236}">
                <a16:creationId xmlns:a16="http://schemas.microsoft.com/office/drawing/2014/main" id="{4AF8B984-BF21-4951-8BAE-890F09E08E97}"/>
              </a:ext>
            </a:extLst>
          </p:cNvPr>
          <p:cNvGrpSpPr/>
          <p:nvPr/>
        </p:nvGrpSpPr>
        <p:grpSpPr>
          <a:xfrm>
            <a:off x="1256" y="3654962"/>
            <a:ext cx="1932616" cy="923330"/>
            <a:chOff x="1" y="3656225"/>
            <a:chExt cx="1932616" cy="923330"/>
          </a:xfrm>
        </p:grpSpPr>
        <p:sp>
          <p:nvSpPr>
            <p:cNvPr id="68" name="Rektangel 5">
              <a:extLst>
                <a:ext uri="{FF2B5EF4-FFF2-40B4-BE49-F238E27FC236}">
                  <a16:creationId xmlns:a16="http://schemas.microsoft.com/office/drawing/2014/main" id="{A350E072-8B4D-4B1B-8DF0-0D0581FAC024}"/>
                </a:ext>
              </a:extLst>
            </p:cNvPr>
            <p:cNvSpPr/>
            <p:nvPr/>
          </p:nvSpPr>
          <p:spPr>
            <a:xfrm>
              <a:off x="1" y="383053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69" name="Rektangel 16">
              <a:extLst>
                <a:ext uri="{FF2B5EF4-FFF2-40B4-BE49-F238E27FC236}">
                  <a16:creationId xmlns:a16="http://schemas.microsoft.com/office/drawing/2014/main" id="{935CE2D1-93EC-4F85-AD01-0918675DCCF1}"/>
                </a:ext>
              </a:extLst>
            </p:cNvPr>
            <p:cNvSpPr/>
            <p:nvPr/>
          </p:nvSpPr>
          <p:spPr>
            <a:xfrm>
              <a:off x="354538" y="3656225"/>
              <a:ext cx="1452642"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T</a:t>
              </a:r>
              <a:r>
                <a:rPr kumimoji="0" lang="en-US" sz="1100" b="1" i="0" u="none" strike="noStrike" kern="1200" cap="none" spc="0" normalizeH="0" baseline="0" noProof="0">
                  <a:ln>
                    <a:noFill/>
                  </a:ln>
                  <a:solidFill>
                    <a:prstClr val="white"/>
                  </a:solidFill>
                  <a:effectLst/>
                  <a:uLnTx/>
                  <a:uFillTx/>
                  <a:latin typeface="Museo Sans 300"/>
                  <a:ea typeface="+mn-ea"/>
                  <a:cs typeface="+mn-cs"/>
                </a:rPr>
                <a:t>ECHNOLOGICAL</a:t>
              </a:r>
              <a:endParaRPr kumimoji="0" lang="nb-NO" sz="80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0" name="Group 69">
            <a:extLst>
              <a:ext uri="{FF2B5EF4-FFF2-40B4-BE49-F238E27FC236}">
                <a16:creationId xmlns:a16="http://schemas.microsoft.com/office/drawing/2014/main" id="{EEC77DF5-7D96-4DB5-9896-EECAB5389FD8}"/>
              </a:ext>
            </a:extLst>
          </p:cNvPr>
          <p:cNvGrpSpPr/>
          <p:nvPr/>
        </p:nvGrpSpPr>
        <p:grpSpPr>
          <a:xfrm>
            <a:off x="1256" y="2216992"/>
            <a:ext cx="1932616" cy="923330"/>
            <a:chOff x="1" y="4370253"/>
            <a:chExt cx="1932616" cy="923330"/>
          </a:xfrm>
        </p:grpSpPr>
        <p:sp>
          <p:nvSpPr>
            <p:cNvPr id="71" name="Rektangel 5">
              <a:extLst>
                <a:ext uri="{FF2B5EF4-FFF2-40B4-BE49-F238E27FC236}">
                  <a16:creationId xmlns:a16="http://schemas.microsoft.com/office/drawing/2014/main" id="{CB1EE2EA-E00F-4E53-AEF2-BC21ED3A90DB}"/>
                </a:ext>
              </a:extLst>
            </p:cNvPr>
            <p:cNvSpPr/>
            <p:nvPr/>
          </p:nvSpPr>
          <p:spPr>
            <a:xfrm>
              <a:off x="1" y="4544561"/>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2" name="Rektangel 16">
              <a:extLst>
                <a:ext uri="{FF2B5EF4-FFF2-40B4-BE49-F238E27FC236}">
                  <a16:creationId xmlns:a16="http://schemas.microsoft.com/office/drawing/2014/main" id="{79263B14-EF3C-4F70-A9E9-C831DA0FAE1A}"/>
                </a:ext>
              </a:extLst>
            </p:cNvPr>
            <p:cNvSpPr/>
            <p:nvPr/>
          </p:nvSpPr>
          <p:spPr>
            <a:xfrm>
              <a:off x="354538" y="4370253"/>
              <a:ext cx="1119217"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CONOMIC</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3" name="Group 72">
            <a:extLst>
              <a:ext uri="{FF2B5EF4-FFF2-40B4-BE49-F238E27FC236}">
                <a16:creationId xmlns:a16="http://schemas.microsoft.com/office/drawing/2014/main" id="{C5E7EB31-B42D-46C7-BD74-0A44FD9F7E7E}"/>
              </a:ext>
            </a:extLst>
          </p:cNvPr>
          <p:cNvGrpSpPr/>
          <p:nvPr/>
        </p:nvGrpSpPr>
        <p:grpSpPr>
          <a:xfrm>
            <a:off x="0" y="4372344"/>
            <a:ext cx="1932616" cy="923330"/>
            <a:chOff x="0" y="2210085"/>
            <a:chExt cx="1932616" cy="923330"/>
          </a:xfrm>
        </p:grpSpPr>
        <p:sp>
          <p:nvSpPr>
            <p:cNvPr id="74" name="Rektangel 5">
              <a:extLst>
                <a:ext uri="{FF2B5EF4-FFF2-40B4-BE49-F238E27FC236}">
                  <a16:creationId xmlns:a16="http://schemas.microsoft.com/office/drawing/2014/main" id="{F6B695E6-3657-4EE0-A2D6-1DC466731C3D}"/>
                </a:ext>
              </a:extLst>
            </p:cNvPr>
            <p:cNvSpPr/>
            <p:nvPr/>
          </p:nvSpPr>
          <p:spPr>
            <a:xfrm>
              <a:off x="0" y="2384393"/>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5" name="Rektangel 16">
              <a:extLst>
                <a:ext uri="{FF2B5EF4-FFF2-40B4-BE49-F238E27FC236}">
                  <a16:creationId xmlns:a16="http://schemas.microsoft.com/office/drawing/2014/main" id="{1B95DFA2-B7C1-49C6-B251-B4C29BE7C902}"/>
                </a:ext>
              </a:extLst>
            </p:cNvPr>
            <p:cNvSpPr/>
            <p:nvPr/>
          </p:nvSpPr>
          <p:spPr>
            <a:xfrm>
              <a:off x="354537" y="2210085"/>
              <a:ext cx="150554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E</a:t>
              </a:r>
              <a:r>
                <a:rPr kumimoji="0" lang="en-US" sz="1100" b="1" i="0" u="none" strike="noStrike" kern="1200" cap="none" spc="0" normalizeH="0" baseline="0" noProof="0">
                  <a:ln>
                    <a:noFill/>
                  </a:ln>
                  <a:solidFill>
                    <a:prstClr val="white"/>
                  </a:solidFill>
                  <a:effectLst/>
                  <a:uLnTx/>
                  <a:uFillTx/>
                  <a:latin typeface="Museo Sans 300"/>
                  <a:ea typeface="+mn-ea"/>
                  <a:cs typeface="+mn-cs"/>
                </a:rPr>
                <a:t>NVIRONMENTAL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6" name="Group 75">
            <a:extLst>
              <a:ext uri="{FF2B5EF4-FFF2-40B4-BE49-F238E27FC236}">
                <a16:creationId xmlns:a16="http://schemas.microsoft.com/office/drawing/2014/main" id="{FA4B627B-50FD-49DB-B259-19C8B42B8798}"/>
              </a:ext>
            </a:extLst>
          </p:cNvPr>
          <p:cNvGrpSpPr/>
          <p:nvPr/>
        </p:nvGrpSpPr>
        <p:grpSpPr>
          <a:xfrm>
            <a:off x="1256" y="1502816"/>
            <a:ext cx="1932616" cy="923330"/>
            <a:chOff x="2513" y="1502816"/>
            <a:chExt cx="1932616" cy="923330"/>
          </a:xfrm>
        </p:grpSpPr>
        <p:sp>
          <p:nvSpPr>
            <p:cNvPr id="77" name="Rektangel 5">
              <a:extLst>
                <a:ext uri="{FF2B5EF4-FFF2-40B4-BE49-F238E27FC236}">
                  <a16:creationId xmlns:a16="http://schemas.microsoft.com/office/drawing/2014/main" id="{D76D4453-8F1D-4F91-BE2D-F3AAF3FB8558}"/>
                </a:ext>
              </a:extLst>
            </p:cNvPr>
            <p:cNvSpPr/>
            <p:nvPr/>
          </p:nvSpPr>
          <p:spPr>
            <a:xfrm>
              <a:off x="2513" y="167712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78" name="Rektangel 16">
              <a:extLst>
                <a:ext uri="{FF2B5EF4-FFF2-40B4-BE49-F238E27FC236}">
                  <a16:creationId xmlns:a16="http://schemas.microsoft.com/office/drawing/2014/main" id="{09330416-9274-4AFD-8826-8D9C117CABC3}"/>
                </a:ext>
              </a:extLst>
            </p:cNvPr>
            <p:cNvSpPr/>
            <p:nvPr/>
          </p:nvSpPr>
          <p:spPr>
            <a:xfrm>
              <a:off x="357050" y="1502816"/>
              <a:ext cx="1072730"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P</a:t>
              </a:r>
              <a:r>
                <a:rPr kumimoji="0" lang="en-US" sz="1100" b="1" i="0" u="none" strike="noStrike" kern="1200" cap="none" spc="0" normalizeH="0" baseline="0" noProof="0">
                  <a:ln>
                    <a:noFill/>
                  </a:ln>
                  <a:solidFill>
                    <a:prstClr val="white"/>
                  </a:solidFill>
                  <a:effectLst/>
                  <a:uLnTx/>
                  <a:uFillTx/>
                  <a:latin typeface="Museo Sans 300"/>
                  <a:ea typeface="+mn-ea"/>
                  <a:cs typeface="+mn-cs"/>
                </a:rPr>
                <a:t>OLITICAL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grpSp>
        <p:nvGrpSpPr>
          <p:cNvPr id="79" name="Group 78">
            <a:extLst>
              <a:ext uri="{FF2B5EF4-FFF2-40B4-BE49-F238E27FC236}">
                <a16:creationId xmlns:a16="http://schemas.microsoft.com/office/drawing/2014/main" id="{FECE91FC-9646-4FCB-A4ED-380492EEF74E}"/>
              </a:ext>
            </a:extLst>
          </p:cNvPr>
          <p:cNvGrpSpPr/>
          <p:nvPr/>
        </p:nvGrpSpPr>
        <p:grpSpPr>
          <a:xfrm>
            <a:off x="1256" y="5089726"/>
            <a:ext cx="1932616" cy="923330"/>
            <a:chOff x="1" y="5089726"/>
            <a:chExt cx="1932616" cy="923330"/>
          </a:xfrm>
        </p:grpSpPr>
        <p:sp>
          <p:nvSpPr>
            <p:cNvPr id="80" name="Rektangel 5">
              <a:extLst>
                <a:ext uri="{FF2B5EF4-FFF2-40B4-BE49-F238E27FC236}">
                  <a16:creationId xmlns:a16="http://schemas.microsoft.com/office/drawing/2014/main" id="{94CD9EEC-CE98-4C45-98B8-0E615659A9DB}"/>
                </a:ext>
              </a:extLst>
            </p:cNvPr>
            <p:cNvSpPr/>
            <p:nvPr/>
          </p:nvSpPr>
          <p:spPr>
            <a:xfrm>
              <a:off x="1" y="5264034"/>
              <a:ext cx="1932616" cy="636315"/>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1" name="Rektangel 16">
              <a:extLst>
                <a:ext uri="{FF2B5EF4-FFF2-40B4-BE49-F238E27FC236}">
                  <a16:creationId xmlns:a16="http://schemas.microsoft.com/office/drawing/2014/main" id="{C05C8949-AFE7-4C36-BA63-B8EFE28F6182}"/>
                </a:ext>
              </a:extLst>
            </p:cNvPr>
            <p:cNvSpPr/>
            <p:nvPr/>
          </p:nvSpPr>
          <p:spPr>
            <a:xfrm>
              <a:off x="354538" y="5089726"/>
              <a:ext cx="780983" cy="92333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uLnTx/>
                  <a:uFillTx/>
                  <a:latin typeface="Museo Sans 300"/>
                  <a:ea typeface="+mn-ea"/>
                  <a:cs typeface="+mn-cs"/>
                </a:rPr>
                <a:t>L</a:t>
              </a:r>
              <a:r>
                <a:rPr kumimoji="0" lang="en-US" sz="1100" b="1" i="0" u="none" strike="noStrike" kern="1200" cap="none" spc="0" normalizeH="0" baseline="0" noProof="0">
                  <a:ln>
                    <a:noFill/>
                  </a:ln>
                  <a:solidFill>
                    <a:prstClr val="white"/>
                  </a:solidFill>
                  <a:effectLst/>
                  <a:uLnTx/>
                  <a:uFillTx/>
                  <a:latin typeface="Museo Sans 300"/>
                  <a:ea typeface="+mn-ea"/>
                  <a:cs typeface="+mn-cs"/>
                </a:rPr>
                <a:t>EGAL</a:t>
              </a:r>
              <a:endParaRPr kumimoji="0" lang="nb-NO" sz="1100" b="1"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83" name="Rectangle 82">
            <a:extLst>
              <a:ext uri="{FF2B5EF4-FFF2-40B4-BE49-F238E27FC236}">
                <a16:creationId xmlns:a16="http://schemas.microsoft.com/office/drawing/2014/main" id="{79AA56F5-EFA6-487F-8868-3E9D19A10D7B}"/>
              </a:ext>
            </a:extLst>
          </p:cNvPr>
          <p:cNvSpPr/>
          <p:nvPr/>
        </p:nvSpPr>
        <p:spPr>
          <a:xfrm>
            <a:off x="-51081" y="1618029"/>
            <a:ext cx="2037289" cy="3602554"/>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58" name="Left Arrow 2">
            <a:extLst>
              <a:ext uri="{FF2B5EF4-FFF2-40B4-BE49-F238E27FC236}">
                <a16:creationId xmlns:a16="http://schemas.microsoft.com/office/drawing/2014/main" id="{F940DDBD-AEE5-42A3-AD99-D99564FC9A44}"/>
              </a:ext>
            </a:extLst>
          </p:cNvPr>
          <p:cNvSpPr/>
          <p:nvPr/>
        </p:nvSpPr>
        <p:spPr>
          <a:xfrm>
            <a:off x="8227995" y="4378563"/>
            <a:ext cx="3614172" cy="1373065"/>
          </a:xfrm>
          <a:prstGeom prst="roundRect">
            <a:avLst/>
          </a:prstGeom>
          <a:solidFill>
            <a:srgbClr val="4B8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Museo Sans 300"/>
                <a:ea typeface="+mn-ea"/>
                <a:cs typeface="+mn-cs"/>
              </a:rPr>
              <a:t>*</a:t>
            </a:r>
            <a:r>
              <a:rPr kumimoji="0" lang="en-US" sz="1200" b="1" i="0" u="none" strike="noStrike" kern="1200" cap="none" spc="0" normalizeH="0" baseline="0" noProof="0" dirty="0">
                <a:ln>
                  <a:noFill/>
                </a:ln>
                <a:solidFill>
                  <a:prstClr val="white"/>
                </a:solidFill>
                <a:effectLst/>
                <a:uLnTx/>
                <a:uFillTx/>
                <a:latin typeface="Museo Sans 300"/>
                <a:ea typeface="+mn-ea"/>
                <a:cs typeface="+mn-cs"/>
              </a:rPr>
              <a:t>GDPR</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er</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navnet</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på</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en</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ny</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personvernsforordning</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fra</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EU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som</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gjelder</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for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hvordan</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alle</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norske</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virksomheter</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må</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behandle</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persondata</a:t>
            </a:r>
            <a:br>
              <a:rPr kumimoji="0" lang="en-US" sz="1200" b="0" i="0" u="none" strike="noStrike" kern="1200" cap="none" spc="0" normalizeH="0" baseline="0" noProof="0" dirty="0">
                <a:ln>
                  <a:noFill/>
                </a:ln>
                <a:solidFill>
                  <a:prstClr val="white"/>
                </a:solidFill>
                <a:effectLst/>
                <a:uLnTx/>
                <a:uFillTx/>
                <a:latin typeface="Museo Sans 300"/>
                <a:ea typeface="+mn-ea"/>
                <a:cs typeface="+mn-cs"/>
              </a:rPr>
            </a:br>
            <a:br>
              <a:rPr kumimoji="0" lang="en-US" sz="1200" b="0" i="0" u="none" strike="noStrike" kern="1200" cap="none" spc="0" normalizeH="0" baseline="0" noProof="0" dirty="0">
                <a:ln>
                  <a:noFill/>
                </a:ln>
                <a:solidFill>
                  <a:prstClr val="white"/>
                </a:solidFill>
                <a:effectLst/>
                <a:uLnTx/>
                <a:uFillTx/>
                <a:latin typeface="Museo Sans 300"/>
                <a:ea typeface="+mn-ea"/>
                <a:cs typeface="+mn-cs"/>
              </a:rPr>
            </a:br>
            <a:r>
              <a:rPr kumimoji="0" lang="en-US" sz="1200" b="0" i="0" u="none" strike="noStrike" kern="1200" cap="none" spc="0" normalizeH="0" baseline="0" noProof="0" dirty="0">
                <a:ln>
                  <a:noFill/>
                </a:ln>
                <a:solidFill>
                  <a:prstClr val="white"/>
                </a:solidFill>
                <a:effectLst/>
                <a:uLnTx/>
                <a:uFillTx/>
                <a:latin typeface="Museo Sans 300"/>
                <a:ea typeface="+mn-ea"/>
                <a:cs typeface="+mn-cs"/>
              </a:rPr>
              <a:t>**</a:t>
            </a:r>
            <a:r>
              <a:rPr kumimoji="0" lang="en-US" sz="1200" b="1" i="0" u="none" strike="noStrike" kern="1200" cap="none" spc="0" normalizeH="0" baseline="0" noProof="0" dirty="0">
                <a:ln>
                  <a:noFill/>
                </a:ln>
                <a:solidFill>
                  <a:prstClr val="white"/>
                </a:solidFill>
                <a:effectLst/>
                <a:uLnTx/>
                <a:uFillTx/>
                <a:latin typeface="Museo Sans 300"/>
                <a:ea typeface="+mn-ea"/>
                <a:cs typeface="+mn-cs"/>
              </a:rPr>
              <a:t>PSD2</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er</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et EU-</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regulativ</a:t>
            </a:r>
            <a:r>
              <a:rPr kumimoji="0" lang="en-US" sz="1200" b="0" i="0" u="none" strike="noStrike" kern="1200" cap="none" spc="0" normalizeH="0" baseline="0" noProof="0" dirty="0">
                <a:ln>
                  <a:noFill/>
                </a:ln>
                <a:solidFill>
                  <a:prstClr val="white"/>
                </a:solidFill>
                <a:effectLst/>
                <a:uLnTx/>
                <a:uFillTx/>
                <a:latin typeface="Museo Sans 300"/>
                <a:ea typeface="+mn-ea"/>
                <a:cs typeface="+mn-cs"/>
              </a:rPr>
              <a:t> for </a:t>
            </a:r>
            <a:r>
              <a:rPr kumimoji="0" lang="en-US" sz="1200" b="0" i="0" u="none" strike="noStrike" kern="1200" cap="none" spc="0" normalizeH="0" baseline="0" noProof="0" dirty="0" err="1">
                <a:ln>
                  <a:noFill/>
                </a:ln>
                <a:solidFill>
                  <a:prstClr val="white"/>
                </a:solidFill>
                <a:effectLst/>
                <a:uLnTx/>
                <a:uFillTx/>
                <a:latin typeface="Museo Sans 300"/>
                <a:ea typeface="+mn-ea"/>
                <a:cs typeface="+mn-cs"/>
              </a:rPr>
              <a:t>bankbransjen</a:t>
            </a:r>
            <a:endParaRPr kumimoji="0" lang="en-US" sz="1200" b="0" i="0" u="none" strike="noStrike" kern="1200" cap="none" spc="0" normalizeH="0" baseline="0" noProof="0" dirty="0">
              <a:ln>
                <a:noFill/>
              </a:ln>
              <a:solidFill>
                <a:prstClr val="white"/>
              </a:solidFill>
              <a:effectLst/>
              <a:uLnTx/>
              <a:uFillTx/>
              <a:latin typeface="Museo Sans 300"/>
              <a:ea typeface="+mn-ea"/>
              <a:cs typeface="+mn-cs"/>
            </a:endParaRPr>
          </a:p>
        </p:txBody>
      </p:sp>
    </p:spTree>
    <p:extLst>
      <p:ext uri="{BB962C8B-B14F-4D97-AF65-F5344CB8AC3E}">
        <p14:creationId xmlns:p14="http://schemas.microsoft.com/office/powerpoint/2010/main" val="1018826901"/>
      </p:ext>
    </p:extLst>
  </p:cSld>
  <p:clrMapOvr>
    <a:masterClrMapping/>
  </p:clrMapOvr>
</p:sld>
</file>

<file path=ppt/theme/theme1.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4EBEE3-0F50-4EF4-92F3-9280831B0C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323D65-6505-4A3A-832F-63346F142C7B}">
  <ds:schemaRefs>
    <ds:schemaRef ds:uri="http://schemas.microsoft.com/office/2006/documentManagement/types"/>
    <ds:schemaRef ds:uri="http://purl.org/dc/terms/"/>
    <ds:schemaRef ds:uri="73aae5ac-f7a0-402c-a9f6-3cb993cdf033"/>
    <ds:schemaRef ds:uri="http://purl.org/dc/dcmitype/"/>
    <ds:schemaRef ds:uri="http://schemas.microsoft.com/office/infopath/2007/PartnerControls"/>
    <ds:schemaRef ds:uri="1a1c9c00-0088-4bb9-8b3a-42a393d9cbc2"/>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1A49A56-F14B-45A1-9415-7516AC802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761</Words>
  <Application>Microsoft Office PowerPoint</Application>
  <PresentationFormat>Widescreen</PresentationFormat>
  <Paragraphs>123</Paragraphs>
  <Slides>9</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9</vt:i4>
      </vt:variant>
    </vt:vector>
  </HeadingPairs>
  <TitlesOfParts>
    <vt:vector size="14" baseType="lpstr">
      <vt:lpstr>Arial</vt:lpstr>
      <vt:lpstr>Calibri</vt:lpstr>
      <vt:lpstr>Museo Sans 300</vt:lpstr>
      <vt:lpstr>Museo Sans 500</vt:lpstr>
      <vt:lpstr>1_Office Theme</vt:lpstr>
      <vt:lpstr>Metodekort PESTEL 1/2</vt:lpstr>
      <vt:lpstr>Metodekort PESTEL 2/2</vt:lpstr>
      <vt:lpstr>Eksempel på drivkrefter</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Metodekort PESTEL 1/2</dc:title>
  <dc:creator>Silje Morlandstø</dc:creator>
  <cp:lastModifiedBy>Dragana Trifunovic</cp:lastModifiedBy>
  <cp:revision>2</cp:revision>
  <dcterms:created xsi:type="dcterms:W3CDTF">2020-06-12T14:18:08Z</dcterms:created>
  <dcterms:modified xsi:type="dcterms:W3CDTF">2020-06-24T07:10:41Z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