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027" r:id="rId5"/>
    <p:sldId id="2024" r:id="rId6"/>
    <p:sldId id="2025" r:id="rId7"/>
    <p:sldId id="2026" r:id="rId8"/>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0DC53C-2F61-4D28-992E-A7DCA4EF9C33}" v="2" dt="2020-06-15T11:38:27.2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5FE9-FC5B-4BAD-87E6-D2074E830190}"/>
              </a:ext>
            </a:extLst>
          </p:cNvPr>
          <p:cNvSpPr>
            <a:spLocks noGrp="1"/>
          </p:cNvSpPr>
          <p:nvPr>
            <p:ph type="ctrTitle"/>
          </p:nvPr>
        </p:nvSpPr>
        <p:spPr>
          <a:xfrm>
            <a:off x="633679" y="1660344"/>
            <a:ext cx="4842599" cy="1112036"/>
          </a:xfrm>
        </p:spPr>
        <p:txBody>
          <a:bodyPr wrap="square" anchor="t">
            <a:spAutoFit/>
          </a:bodyPr>
          <a:lstStyle>
            <a:lvl1pPr algn="l">
              <a:lnSpc>
                <a:spcPts val="4500"/>
              </a:lnSpc>
              <a:defRPr sz="3500">
                <a:solidFill>
                  <a:schemeClr val="lt2"/>
                </a:solidFill>
              </a:defRPr>
            </a:lvl1pPr>
          </a:lstStyle>
          <a:p>
            <a:r>
              <a:rPr lang="en-US"/>
              <a:t>Click to edit Master title style</a:t>
            </a:r>
            <a:endParaRPr lang="nb-NO"/>
          </a:p>
        </p:txBody>
      </p:sp>
      <p:sp>
        <p:nvSpPr>
          <p:cNvPr id="3" name="Subtitle 2">
            <a:extLst>
              <a:ext uri="{FF2B5EF4-FFF2-40B4-BE49-F238E27FC236}">
                <a16:creationId xmlns:a16="http://schemas.microsoft.com/office/drawing/2014/main" id="{95DF3346-D612-4140-8DF7-371A61FAB513}"/>
              </a:ext>
            </a:extLst>
          </p:cNvPr>
          <p:cNvSpPr>
            <a:spLocks noGrp="1"/>
          </p:cNvSpPr>
          <p:nvPr>
            <p:ph type="subTitle" idx="1"/>
          </p:nvPr>
        </p:nvSpPr>
        <p:spPr>
          <a:xfrm>
            <a:off x="633679" y="3184195"/>
            <a:ext cx="4842599" cy="284245"/>
          </a:xfrm>
        </p:spPr>
        <p:txBody>
          <a:bodyPr>
            <a:spAutoFit/>
          </a:bodyPr>
          <a:lstStyle>
            <a:lvl1pPr marL="0" indent="0" algn="l">
              <a:lnSpc>
                <a:spcPts val="2500"/>
              </a:lnSpc>
              <a:spcBef>
                <a:spcPts val="0"/>
              </a:spcBef>
              <a:buNone/>
              <a:defRPr sz="15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5" name="Footer Placeholder 4">
            <a:extLst>
              <a:ext uri="{FF2B5EF4-FFF2-40B4-BE49-F238E27FC236}">
                <a16:creationId xmlns:a16="http://schemas.microsoft.com/office/drawing/2014/main" id="{40A38EF2-F6D1-4271-92A5-21D958CE94AA}"/>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8037EFE9-98B8-4524-BC7F-854E635A133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A3082EB4-F425-45F0-BFC2-B222987BE98C}"/>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19237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3">
    <p:bg>
      <p:bgPr>
        <a:solidFill>
          <a:schemeClr val="accent3"/>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B5AE17CC-F8D2-4C6D-897C-D8D2915E2F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242" y="6187529"/>
            <a:ext cx="1748912" cy="294126"/>
          </a:xfrm>
          <a:prstGeom prst="rect">
            <a:avLst/>
          </a:prstGeom>
        </p:spPr>
      </p:pic>
    </p:spTree>
    <p:extLst>
      <p:ext uri="{BB962C8B-B14F-4D97-AF65-F5344CB8AC3E}">
        <p14:creationId xmlns:p14="http://schemas.microsoft.com/office/powerpoint/2010/main" val="1616005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4">
    <p:bg>
      <p:bgPr>
        <a:solidFill>
          <a:schemeClr val="accent2"/>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99B07150-43DA-471E-B99E-20A3C94923F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66B37AA3-112E-4620-8275-BD6B05901FE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1432632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5">
    <p:bg>
      <p:bgPr>
        <a:solidFill>
          <a:schemeClr val="accent4"/>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D4554D56-AAB8-4BA9-B22C-3226A0521D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5EA65415-424F-4F2A-82AA-F430AC1A3CE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2256325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ack page">
    <p:bg>
      <p:bgPr>
        <a:blipFill>
          <a:blip r:embed="rId2"/>
          <a:stretch>
            <a:fillRect/>
          </a:stretch>
        </a:blip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3" name="Bilde 2">
            <a:extLst>
              <a:ext uri="{FF2B5EF4-FFF2-40B4-BE49-F238E27FC236}">
                <a16:creationId xmlns:a16="http://schemas.microsoft.com/office/drawing/2014/main" id="{EB997BBA-B8C4-4718-901B-C497531660E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5" name="Bilde 4">
            <a:extLst>
              <a:ext uri="{FF2B5EF4-FFF2-40B4-BE49-F238E27FC236}">
                <a16:creationId xmlns:a16="http://schemas.microsoft.com/office/drawing/2014/main" id="{F8EA1071-BF66-4D31-B83A-7A037A2822CD}"/>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1524209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p:txBody>
          <a:body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4059346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1A5E386-EF8C-4C66-BEFE-8DA616565007}"/>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3087047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 picture">
    <p:bg>
      <p:bgPr>
        <a:solidFill>
          <a:schemeClr val="accent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13A85BD-9544-48CE-81DC-35E342868F18}"/>
              </a:ext>
            </a:extLst>
          </p:cNvPr>
          <p:cNvSpPr>
            <a:spLocks noGrp="1"/>
          </p:cNvSpPr>
          <p:nvPr>
            <p:ph type="pic" sz="quarter" idx="12"/>
          </p:nvPr>
        </p:nvSpPr>
        <p:spPr>
          <a:xfrm>
            <a:off x="6095563" y="0"/>
            <a:ext cx="6096438" cy="6858000"/>
          </a:xfrm>
          <a:solidFill>
            <a:schemeClr val="bg1">
              <a:lumMod val="75000"/>
            </a:schemeClr>
          </a:solidFill>
        </p:spPr>
        <p:txBody>
          <a:bodyPr/>
          <a:lstStyle/>
          <a:p>
            <a:r>
              <a:rPr lang="en-US"/>
              <a:t>Click icon to add picture</a:t>
            </a:r>
            <a:endParaRPr lang="nb-NO"/>
          </a:p>
        </p:txBody>
      </p:sp>
      <p:sp>
        <p:nvSpPr>
          <p:cNvPr id="2" name="Title 1">
            <a:extLst>
              <a:ext uri="{FF2B5EF4-FFF2-40B4-BE49-F238E27FC236}">
                <a16:creationId xmlns:a16="http://schemas.microsoft.com/office/drawing/2014/main" id="{49DC5FE9-FC5B-4BAD-87E6-D2074E830190}"/>
              </a:ext>
            </a:extLst>
          </p:cNvPr>
          <p:cNvSpPr>
            <a:spLocks noGrp="1"/>
          </p:cNvSpPr>
          <p:nvPr>
            <p:ph type="ctrTitle"/>
          </p:nvPr>
        </p:nvSpPr>
        <p:spPr>
          <a:xfrm>
            <a:off x="633679" y="1660344"/>
            <a:ext cx="4842599" cy="1112036"/>
          </a:xfrm>
        </p:spPr>
        <p:txBody>
          <a:bodyPr wrap="square" anchor="t">
            <a:spAutoFit/>
          </a:bodyPr>
          <a:lstStyle>
            <a:lvl1pPr algn="l">
              <a:lnSpc>
                <a:spcPts val="4500"/>
              </a:lnSpc>
              <a:defRPr sz="3500">
                <a:solidFill>
                  <a:schemeClr val="lt2"/>
                </a:solidFill>
              </a:defRPr>
            </a:lvl1pPr>
          </a:lstStyle>
          <a:p>
            <a:r>
              <a:rPr lang="en-US"/>
              <a:t>Click to edit Master title style</a:t>
            </a:r>
            <a:endParaRPr lang="nb-NO"/>
          </a:p>
        </p:txBody>
      </p:sp>
      <p:sp>
        <p:nvSpPr>
          <p:cNvPr id="3" name="Subtitle 2">
            <a:extLst>
              <a:ext uri="{FF2B5EF4-FFF2-40B4-BE49-F238E27FC236}">
                <a16:creationId xmlns:a16="http://schemas.microsoft.com/office/drawing/2014/main" id="{95DF3346-D612-4140-8DF7-371A61FAB513}"/>
              </a:ext>
            </a:extLst>
          </p:cNvPr>
          <p:cNvSpPr>
            <a:spLocks noGrp="1"/>
          </p:cNvSpPr>
          <p:nvPr>
            <p:ph type="subTitle" idx="1"/>
          </p:nvPr>
        </p:nvSpPr>
        <p:spPr>
          <a:xfrm>
            <a:off x="633679" y="3184195"/>
            <a:ext cx="4842599" cy="284245"/>
          </a:xfrm>
        </p:spPr>
        <p:txBody>
          <a:bodyPr>
            <a:spAutoFit/>
          </a:bodyPr>
          <a:lstStyle>
            <a:lvl1pPr marL="0" indent="0" algn="l">
              <a:lnSpc>
                <a:spcPts val="2500"/>
              </a:lnSpc>
              <a:spcBef>
                <a:spcPts val="0"/>
              </a:spcBef>
              <a:buNone/>
              <a:defRPr sz="15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5" name="Footer Placeholder 4">
            <a:extLst>
              <a:ext uri="{FF2B5EF4-FFF2-40B4-BE49-F238E27FC236}">
                <a16:creationId xmlns:a16="http://schemas.microsoft.com/office/drawing/2014/main" id="{40A38EF2-F6D1-4271-92A5-21D958CE94AA}"/>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7" name="Bilde 6">
            <a:extLst>
              <a:ext uri="{FF2B5EF4-FFF2-40B4-BE49-F238E27FC236}">
                <a16:creationId xmlns:a16="http://schemas.microsoft.com/office/drawing/2014/main" id="{584631B2-5357-46F2-96A2-CF39B8E16E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8" name="Bilde 7">
            <a:extLst>
              <a:ext uri="{FF2B5EF4-FFF2-40B4-BE49-F238E27FC236}">
                <a16:creationId xmlns:a16="http://schemas.microsoft.com/office/drawing/2014/main" id="{C8BBCDA5-6464-4F50-B9A5-82E677E6B44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2616543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4009592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small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p>
            <a:r>
              <a:rPr lang="nb-NO">
                <a:solidFill>
                  <a:srgbClr val="333030"/>
                </a:solidFill>
              </a:rPr>
              <a:t>digitalnorway.com</a:t>
            </a:r>
          </a:p>
        </p:txBody>
      </p:sp>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225180" y="1753419"/>
            <a:ext cx="5332232" cy="4083767"/>
          </a:xfrm>
          <a:solidFill>
            <a:schemeClr val="bg1">
              <a:lumMod val="65000"/>
            </a:schemeClr>
          </a:solidFill>
        </p:spPr>
        <p:txBody>
          <a:bodyPr/>
          <a:lstStyle/>
          <a:p>
            <a:r>
              <a:rPr lang="en-US"/>
              <a:t>Click icon to add picture</a:t>
            </a:r>
            <a:endParaRPr lang="nb-NO"/>
          </a:p>
        </p:txBody>
      </p:sp>
    </p:spTree>
    <p:extLst>
      <p:ext uri="{BB962C8B-B14F-4D97-AF65-F5344CB8AC3E}">
        <p14:creationId xmlns:p14="http://schemas.microsoft.com/office/powerpoint/2010/main" val="989901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69E02-0803-4377-9086-18455A7298C1}"/>
              </a:ext>
            </a:extLst>
          </p:cNvPr>
          <p:cNvSpPr>
            <a:spLocks noGrp="1"/>
          </p:cNvSpPr>
          <p:nvPr>
            <p:ph type="title"/>
          </p:nvPr>
        </p:nvSpPr>
        <p:spPr/>
        <p:txBody>
          <a:bodyPr/>
          <a:lstStyle/>
          <a:p>
            <a:r>
              <a:rPr lang="en-US"/>
              <a:t>Click to edit Master title style</a:t>
            </a:r>
            <a:endParaRPr lang="nb-NO"/>
          </a:p>
        </p:txBody>
      </p:sp>
      <p:sp>
        <p:nvSpPr>
          <p:cNvPr id="6" name="Footer Placeholder 5">
            <a:extLst>
              <a:ext uri="{FF2B5EF4-FFF2-40B4-BE49-F238E27FC236}">
                <a16:creationId xmlns:a16="http://schemas.microsoft.com/office/drawing/2014/main" id="{6914EB5D-8491-4377-8135-620C2CCD15A2}"/>
              </a:ext>
            </a:extLst>
          </p:cNvPr>
          <p:cNvSpPr>
            <a:spLocks noGrp="1"/>
          </p:cNvSpPr>
          <p:nvPr>
            <p:ph type="ftr" sz="quarter" idx="11"/>
          </p:nvPr>
        </p:nvSpPr>
        <p:spPr/>
        <p:txBody>
          <a:bodyPr/>
          <a:lstStyle/>
          <a:p>
            <a:r>
              <a:rPr lang="nb-NO">
                <a:solidFill>
                  <a:srgbClr val="333030"/>
                </a:solidFill>
              </a:rPr>
              <a:t>digitalnorway.com</a:t>
            </a:r>
          </a:p>
        </p:txBody>
      </p:sp>
      <p:sp>
        <p:nvSpPr>
          <p:cNvPr id="8" name="Content Placeholder 2">
            <a:extLst>
              <a:ext uri="{FF2B5EF4-FFF2-40B4-BE49-F238E27FC236}">
                <a16:creationId xmlns:a16="http://schemas.microsoft.com/office/drawing/2014/main" id="{91438564-155B-4614-BA81-2525C5F547B1}"/>
              </a:ext>
            </a:extLst>
          </p:cNvPr>
          <p:cNvSpPr>
            <a:spLocks noGrp="1"/>
          </p:cNvSpPr>
          <p:nvPr>
            <p:ph idx="1"/>
          </p:nvPr>
        </p:nvSpPr>
        <p:spPr>
          <a:xfrm>
            <a:off x="633679" y="1707641"/>
            <a:ext cx="5335868"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1" name="Content Placeholder 2">
            <a:extLst>
              <a:ext uri="{FF2B5EF4-FFF2-40B4-BE49-F238E27FC236}">
                <a16:creationId xmlns:a16="http://schemas.microsoft.com/office/drawing/2014/main" id="{F515C07C-D725-4965-B942-BDC7079AD791}"/>
              </a:ext>
            </a:extLst>
          </p:cNvPr>
          <p:cNvSpPr>
            <a:spLocks noGrp="1"/>
          </p:cNvSpPr>
          <p:nvPr>
            <p:ph idx="12"/>
          </p:nvPr>
        </p:nvSpPr>
        <p:spPr>
          <a:xfrm>
            <a:off x="6222455" y="1707641"/>
            <a:ext cx="5335868"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Tree>
    <p:extLst>
      <p:ext uri="{BB962C8B-B14F-4D97-AF65-F5344CB8AC3E}">
        <p14:creationId xmlns:p14="http://schemas.microsoft.com/office/powerpoint/2010/main" val="2759895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a:xfrm>
            <a:off x="634133" y="1011115"/>
            <a:ext cx="10923733" cy="4835770"/>
          </a:xfrm>
        </p:spPr>
        <p:txBody>
          <a:bodyPr>
            <a:noAutofit/>
          </a:bodyPr>
          <a:lstStyle>
            <a:lvl1pPr algn="ctr">
              <a:lnSpc>
                <a:spcPts val="4000"/>
              </a:lnSpc>
              <a:defRPr sz="3000">
                <a:latin typeface="+mn-lt"/>
              </a:defRPr>
            </a:lvl1p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2628923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l pictur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38323B5-8D75-4C14-AF8B-25884D2432B0}"/>
              </a:ext>
            </a:extLst>
          </p:cNvPr>
          <p:cNvSpPr>
            <a:spLocks noGrp="1"/>
          </p:cNvSpPr>
          <p:nvPr>
            <p:ph type="pic" sz="quarter" idx="12"/>
          </p:nvPr>
        </p:nvSpPr>
        <p:spPr>
          <a:xfrm>
            <a:off x="0" y="0"/>
            <a:ext cx="12192000" cy="6858000"/>
          </a:xfrm>
          <a:solidFill>
            <a:schemeClr val="bg1">
              <a:lumMod val="65000"/>
            </a:schemeClr>
          </a:solidFill>
        </p:spPr>
        <p:txBody>
          <a:bodyPr/>
          <a:lstStyle/>
          <a:p>
            <a:r>
              <a:rPr lang="en-US"/>
              <a:t>Click icon to add picture</a:t>
            </a:r>
            <a:endParaRPr lang="nb-NO"/>
          </a:p>
        </p:txBody>
      </p:sp>
      <p:sp>
        <p:nvSpPr>
          <p:cNvPr id="3" name="Footer Placeholder 2">
            <a:extLst>
              <a:ext uri="{FF2B5EF4-FFF2-40B4-BE49-F238E27FC236}">
                <a16:creationId xmlns:a16="http://schemas.microsoft.com/office/drawing/2014/main" id="{01A5E386-EF8C-4C66-BEFE-8DA616565007}"/>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sp>
        <p:nvSpPr>
          <p:cNvPr id="2" name="Plassholder for tekst 1">
            <a:extLst>
              <a:ext uri="{FF2B5EF4-FFF2-40B4-BE49-F238E27FC236}">
                <a16:creationId xmlns:a16="http://schemas.microsoft.com/office/drawing/2014/main" id="{AE767300-E878-41BA-861A-0CFC07B688FF}"/>
              </a:ext>
            </a:extLst>
          </p:cNvPr>
          <p:cNvSpPr>
            <a:spLocks noGrp="1"/>
          </p:cNvSpPr>
          <p:nvPr>
            <p:ph type="body" sz="quarter" idx="13" hasCustomPrompt="1"/>
          </p:nvPr>
        </p:nvSpPr>
        <p:spPr>
          <a:xfrm>
            <a:off x="634242" y="6187529"/>
            <a:ext cx="1748912" cy="294126"/>
          </a:xfrm>
          <a:prstGeom prst="rect">
            <a:avLst/>
          </a:prstGeom>
          <a:blipFill>
            <a:blip r:embed="rId2"/>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948344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icture #1">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225180" y="0"/>
            <a:ext cx="5966820" cy="6857999"/>
          </a:xfrm>
          <a:solidFill>
            <a:schemeClr val="bg1">
              <a:lumMod val="65000"/>
            </a:schemeClr>
          </a:solidFill>
        </p:spPr>
        <p:txBody>
          <a:body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lvl1pPr>
            <a:lvl2pPr marL="457200" indent="0">
              <a:spcBef>
                <a:spcPts val="2000"/>
              </a:spcBef>
              <a:buNone/>
              <a:defRPr/>
            </a:lvl2pPr>
            <a:lvl3pPr marL="914400" indent="0">
              <a:spcBef>
                <a:spcPts val="2000"/>
              </a:spcBef>
              <a:buNone/>
              <a:defRPr/>
            </a:lvl3pPr>
            <a:lvl4pPr marL="1371600" indent="0">
              <a:spcBef>
                <a:spcPts val="2000"/>
              </a:spcBef>
              <a:buNone/>
              <a:defRPr/>
            </a:lvl4pPr>
            <a:lvl5pPr marL="1828800" indent="0">
              <a:spcBef>
                <a:spcPts val="2000"/>
              </a:spcBef>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spTree>
    <p:extLst>
      <p:ext uri="{BB962C8B-B14F-4D97-AF65-F5344CB8AC3E}">
        <p14:creationId xmlns:p14="http://schemas.microsoft.com/office/powerpoint/2010/main" val="2808821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2">
    <p:bg>
      <p:bgPr>
        <a:solidFill>
          <a:schemeClr val="accent1"/>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44E3A44F-9F48-4EDA-B9E9-AD333CBAAD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242" y="6187529"/>
            <a:ext cx="1748912" cy="294126"/>
          </a:xfrm>
          <a:prstGeom prst="rect">
            <a:avLst/>
          </a:prstGeom>
        </p:spPr>
      </p:pic>
    </p:spTree>
    <p:extLst>
      <p:ext uri="{BB962C8B-B14F-4D97-AF65-F5344CB8AC3E}">
        <p14:creationId xmlns:p14="http://schemas.microsoft.com/office/powerpoint/2010/main" val="850193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801507-A941-4E9E-B2F7-DF693D58F8EE}"/>
              </a:ext>
            </a:extLst>
          </p:cNvPr>
          <p:cNvSpPr>
            <a:spLocks noGrp="1"/>
          </p:cNvSpPr>
          <p:nvPr>
            <p:ph type="title"/>
          </p:nvPr>
        </p:nvSpPr>
        <p:spPr>
          <a:xfrm>
            <a:off x="633678" y="570075"/>
            <a:ext cx="10923733" cy="384721"/>
          </a:xfrm>
          <a:prstGeom prst="rect">
            <a:avLst/>
          </a:prstGeom>
        </p:spPr>
        <p:txBody>
          <a:bodyPr vert="horz" lIns="0" tIns="0" rIns="0" bIns="0" rtlCol="0" anchor="ctr">
            <a:noAutofit/>
          </a:bodyPr>
          <a:lstStyle/>
          <a:p>
            <a:r>
              <a:rPr lang="en-US"/>
              <a:t>Click to edit Master title style</a:t>
            </a:r>
            <a:endParaRPr lang="nb-NO"/>
          </a:p>
        </p:txBody>
      </p:sp>
      <p:sp>
        <p:nvSpPr>
          <p:cNvPr id="3" name="Text Placeholder 2">
            <a:extLst>
              <a:ext uri="{FF2B5EF4-FFF2-40B4-BE49-F238E27FC236}">
                <a16:creationId xmlns:a16="http://schemas.microsoft.com/office/drawing/2014/main" id="{CD512669-ACA4-4330-A8E8-C2C692F2603C}"/>
              </a:ext>
            </a:extLst>
          </p:cNvPr>
          <p:cNvSpPr>
            <a:spLocks noGrp="1"/>
          </p:cNvSpPr>
          <p:nvPr>
            <p:ph type="body" idx="1"/>
          </p:nvPr>
        </p:nvSpPr>
        <p:spPr>
          <a:xfrm>
            <a:off x="633678" y="1707641"/>
            <a:ext cx="10923749" cy="412954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C12A21DC-BB60-4057-B9C2-429CAFF8E519}"/>
              </a:ext>
            </a:extLst>
          </p:cNvPr>
          <p:cNvSpPr>
            <a:spLocks noGrp="1"/>
          </p:cNvSpPr>
          <p:nvPr>
            <p:ph type="ftr" sz="quarter" idx="3"/>
          </p:nvPr>
        </p:nvSpPr>
        <p:spPr>
          <a:xfrm>
            <a:off x="7442611" y="6300145"/>
            <a:ext cx="4114800" cy="153888"/>
          </a:xfrm>
          <a:prstGeom prst="rect">
            <a:avLst/>
          </a:prstGeom>
        </p:spPr>
        <p:txBody>
          <a:bodyPr vert="horz" lIns="0" tIns="0" rIns="0" bIns="0" rtlCol="0" anchor="ctr">
            <a:spAutoFit/>
          </a:bodyPr>
          <a:lstStyle>
            <a:lvl1pPr algn="r">
              <a:defRPr sz="1000">
                <a:solidFill>
                  <a:schemeClr val="dk2"/>
                </a:solidFill>
              </a:defRPr>
            </a:lvl1pPr>
          </a:lstStyle>
          <a:p>
            <a:r>
              <a:rPr lang="nb-NO">
                <a:solidFill>
                  <a:srgbClr val="333030"/>
                </a:solidFill>
              </a:rPr>
              <a:t>digitalnorway.com</a:t>
            </a:r>
          </a:p>
        </p:txBody>
      </p:sp>
      <p:pic>
        <p:nvPicPr>
          <p:cNvPr id="17" name="Bilde 16">
            <a:extLst>
              <a:ext uri="{FF2B5EF4-FFF2-40B4-BE49-F238E27FC236}">
                <a16:creationId xmlns:a16="http://schemas.microsoft.com/office/drawing/2014/main" id="{6713FE44-0B57-4DF8-9351-77D8930F0F29}"/>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33898" y="6187529"/>
            <a:ext cx="1749600" cy="294126"/>
          </a:xfrm>
          <a:prstGeom prst="rect">
            <a:avLst/>
          </a:prstGeom>
        </p:spPr>
      </p:pic>
    </p:spTree>
    <p:extLst>
      <p:ext uri="{BB962C8B-B14F-4D97-AF65-F5344CB8AC3E}">
        <p14:creationId xmlns:p14="http://schemas.microsoft.com/office/powerpoint/2010/main" val="2074413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sldNum="0" hdr="0" dt="0"/>
  <p:txStyles>
    <p:titleStyle>
      <a:lvl1pPr algn="l" defTabSz="914400" rtl="0" eaLnBrk="1" latinLnBrk="0" hangingPunct="1">
        <a:lnSpc>
          <a:spcPts val="3000"/>
        </a:lnSpc>
        <a:spcBef>
          <a:spcPct val="0"/>
        </a:spcBef>
        <a:buNone/>
        <a:defRPr sz="2500" kern="1200">
          <a:solidFill>
            <a:schemeClr val="tx1"/>
          </a:solidFill>
          <a:latin typeface="+mj-lt"/>
          <a:ea typeface="+mj-ea"/>
          <a:cs typeface="+mj-cs"/>
        </a:defRPr>
      </a:lvl1pPr>
    </p:titleStyle>
    <p:bodyStyle>
      <a:lvl1pPr marL="2286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1pPr>
      <a:lvl2pPr marL="6858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2pPr>
      <a:lvl3pPr marL="11430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3pPr>
      <a:lvl4pPr marL="16002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4pPr>
      <a:lvl5pPr marL="20574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0CA661-16AD-4BE2-864C-A1A7379D4750}"/>
              </a:ext>
            </a:extLst>
          </p:cNvPr>
          <p:cNvSpPr>
            <a:spLocks noGrp="1"/>
          </p:cNvSpPr>
          <p:nvPr>
            <p:ph type="title"/>
          </p:nvPr>
        </p:nvSpPr>
        <p:spPr>
          <a:xfrm>
            <a:off x="1142899" y="2851918"/>
            <a:ext cx="4679061" cy="384721"/>
          </a:xfrm>
        </p:spPr>
        <p:txBody>
          <a:bodyPr/>
          <a:lstStyle/>
          <a:p>
            <a:r>
              <a:rPr lang="nb-NO" sz="2800" b="1" dirty="0"/>
              <a:t>Utdypende forklaring av </a:t>
            </a:r>
            <a:br>
              <a:rPr lang="nb-NO" sz="2800" b="1" dirty="0"/>
            </a:br>
            <a:r>
              <a:rPr lang="nb-NO" sz="2800" b="1" dirty="0"/>
              <a:t>OKR-rammeverket </a:t>
            </a:r>
          </a:p>
        </p:txBody>
      </p:sp>
      <p:pic>
        <p:nvPicPr>
          <p:cNvPr id="8" name="Bilde 7">
            <a:extLst>
              <a:ext uri="{FF2B5EF4-FFF2-40B4-BE49-F238E27FC236}">
                <a16:creationId xmlns:a16="http://schemas.microsoft.com/office/drawing/2014/main" id="{76EF0048-F239-4D62-9E6F-088F0E6971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1960" y="771325"/>
            <a:ext cx="5484302" cy="5484302"/>
          </a:xfrm>
          <a:prstGeom prst="rect">
            <a:avLst/>
          </a:prstGeom>
        </p:spPr>
      </p:pic>
    </p:spTree>
    <p:extLst>
      <p:ext uri="{BB962C8B-B14F-4D97-AF65-F5344CB8AC3E}">
        <p14:creationId xmlns:p14="http://schemas.microsoft.com/office/powerpoint/2010/main" val="3375137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a:extLst>
              <a:ext uri="{FF2B5EF4-FFF2-40B4-BE49-F238E27FC236}">
                <a16:creationId xmlns:a16="http://schemas.microsoft.com/office/drawing/2014/main" id="{FEE39709-452A-463B-9CA7-2AA7A17CACDA}"/>
              </a:ext>
            </a:extLst>
          </p:cNvPr>
          <p:cNvSpPr txBox="1"/>
          <p:nvPr/>
        </p:nvSpPr>
        <p:spPr>
          <a:xfrm>
            <a:off x="633678" y="1091478"/>
            <a:ext cx="649500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dirty="0">
                <a:ln>
                  <a:noFill/>
                </a:ln>
                <a:solidFill>
                  <a:srgbClr val="333030"/>
                </a:solidFill>
                <a:effectLst/>
                <a:uLnTx/>
                <a:uFillTx/>
                <a:latin typeface="Museo Sans 300"/>
                <a:ea typeface="+mn-ea"/>
                <a:cs typeface="+mn-cs"/>
              </a:rPr>
              <a:t>Ambisjoner (Objectives) setter retning og inspirerer til handling</a:t>
            </a:r>
          </a:p>
        </p:txBody>
      </p:sp>
      <p:cxnSp>
        <p:nvCxnSpPr>
          <p:cNvPr id="37" name="Straight Connector 36">
            <a:extLst>
              <a:ext uri="{FF2B5EF4-FFF2-40B4-BE49-F238E27FC236}">
                <a16:creationId xmlns:a16="http://schemas.microsoft.com/office/drawing/2014/main" id="{BF76190B-F24C-4D07-B6FB-35BF00F4C8F7}"/>
              </a:ext>
            </a:extLst>
          </p:cNvPr>
          <p:cNvCxnSpPr/>
          <p:nvPr/>
        </p:nvCxnSpPr>
        <p:spPr>
          <a:xfrm>
            <a:off x="727879" y="1460810"/>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77DB8CDF-E50C-4D2A-9214-E81D03B8CE1B}"/>
              </a:ext>
            </a:extLst>
          </p:cNvPr>
          <p:cNvSpPr txBox="1"/>
          <p:nvPr/>
        </p:nvSpPr>
        <p:spPr>
          <a:xfrm>
            <a:off x="633677" y="1596445"/>
            <a:ext cx="6238886"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En ambisjon (objective på engelsk) er en beskrivelse av et mål som skal nås i fremtiden. En ambisjon bør sette en tydelig retning og være motiverende. Ambisjonene er de overordnede føringene for hvordan virksomheten, og hver enkelt enhet bør prioritere ressurser og oppgaver.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Ambisjoner, og de øvrige komponentene i OKR, benyttes ofte på alle nivåer i en virksomhet. Det gjør at det er mulig å skape en rød tråd fra det minste initiativ som noen jobber med til daglig og helt opp til den øverste ambisjonen for selskapet!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Tips til å skrive ambisjoner: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mn-cs"/>
              </a:rPr>
              <a:t>Sett en tydelig retning! Hvor ønsker du at virksomheten din skal, dette har du et forsprang på fra den strategiske posisjonen du definerte i målbildet i </a:t>
            </a:r>
            <a:r>
              <a:rPr lang="nb-NO" sz="1400" b="1" dirty="0">
                <a:solidFill>
                  <a:srgbClr val="FFC000"/>
                </a:solidFill>
                <a:latin typeface="Museo Sans 300"/>
              </a:rPr>
              <a:t>m</a:t>
            </a:r>
            <a:r>
              <a:rPr kumimoji="0" lang="nb-NO" sz="1400" b="1" i="0" u="none" strike="noStrike" kern="1200" cap="none" spc="0" normalizeH="0" baseline="0" noProof="0" dirty="0" err="1">
                <a:ln>
                  <a:noFill/>
                </a:ln>
                <a:solidFill>
                  <a:srgbClr val="FFC000"/>
                </a:solidFill>
                <a:effectLst/>
                <a:uLnTx/>
                <a:uFillTx/>
                <a:latin typeface="Museo Sans 300"/>
                <a:ea typeface="+mn-ea"/>
                <a:cs typeface="+mn-cs"/>
              </a:rPr>
              <a:t>odul</a:t>
            </a:r>
            <a:r>
              <a:rPr kumimoji="0" lang="nb-NO" sz="1400" b="1" i="0" u="none" strike="noStrike" kern="1200" cap="none" spc="0" normalizeH="0" baseline="0" noProof="0" dirty="0">
                <a:ln>
                  <a:noFill/>
                </a:ln>
                <a:solidFill>
                  <a:srgbClr val="FFC000"/>
                </a:solidFill>
                <a:effectLst/>
                <a:uLnTx/>
                <a:uFillTx/>
                <a:latin typeface="Museo Sans 300"/>
                <a:ea typeface="+mn-ea"/>
                <a:cs typeface="+mn-cs"/>
              </a:rPr>
              <a:t> 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mn-cs"/>
              </a:rPr>
              <a:t>Gjør det enkelt å huske! Er det mulig å skrive ambisjonen kortere og mer presis?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mn-cs"/>
              </a:rPr>
              <a:t>Inspirer! Er ambisjonen utfordrende eller vil det være enkelt å klare?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mn-cs"/>
              </a:rPr>
              <a:t>Skap en bro mellom daglige oppgaver og visjon! Kommer det godt nok frem at ambisjonene er tuftet på strategien til virksomheten din?</a:t>
            </a:r>
          </a:p>
        </p:txBody>
      </p:sp>
      <p:grpSp>
        <p:nvGrpSpPr>
          <p:cNvPr id="39" name="Group 38">
            <a:extLst>
              <a:ext uri="{FF2B5EF4-FFF2-40B4-BE49-F238E27FC236}">
                <a16:creationId xmlns:a16="http://schemas.microsoft.com/office/drawing/2014/main" id="{3144591C-866E-4909-946F-46DC1A061800}"/>
              </a:ext>
            </a:extLst>
          </p:cNvPr>
          <p:cNvGrpSpPr/>
          <p:nvPr/>
        </p:nvGrpSpPr>
        <p:grpSpPr>
          <a:xfrm>
            <a:off x="7686967" y="1468029"/>
            <a:ext cx="4268055" cy="2642203"/>
            <a:chOff x="7648314" y="1955142"/>
            <a:chExt cx="4268055" cy="2642203"/>
          </a:xfrm>
        </p:grpSpPr>
        <p:sp>
          <p:nvSpPr>
            <p:cNvPr id="40" name="Rectangle: Rounded Corners 39">
              <a:extLst>
                <a:ext uri="{FF2B5EF4-FFF2-40B4-BE49-F238E27FC236}">
                  <a16:creationId xmlns:a16="http://schemas.microsoft.com/office/drawing/2014/main" id="{22E0824F-6166-48B6-A2C7-FD6ECDDD8AC7}"/>
                </a:ext>
              </a:extLst>
            </p:cNvPr>
            <p:cNvSpPr/>
            <p:nvPr/>
          </p:nvSpPr>
          <p:spPr>
            <a:xfrm>
              <a:off x="9284650" y="1955142"/>
              <a:ext cx="1556220" cy="688299"/>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prstClr val="white"/>
                  </a:solidFill>
                  <a:effectLst/>
                  <a:uLnTx/>
                  <a:uFillTx/>
                  <a:latin typeface="Museo Sans 300"/>
                  <a:ea typeface="+mn-ea"/>
                  <a:cs typeface="+mn-cs"/>
                </a:rPr>
                <a:t>Ambisjon 1</a:t>
              </a:r>
            </a:p>
          </p:txBody>
        </p:sp>
        <p:sp>
          <p:nvSpPr>
            <p:cNvPr id="41" name="Rectangle: Rounded Corners 40">
              <a:extLst>
                <a:ext uri="{FF2B5EF4-FFF2-40B4-BE49-F238E27FC236}">
                  <a16:creationId xmlns:a16="http://schemas.microsoft.com/office/drawing/2014/main" id="{B2888068-DC8D-40FF-B045-1FF97F104B2D}"/>
                </a:ext>
              </a:extLst>
            </p:cNvPr>
            <p:cNvSpPr/>
            <p:nvPr/>
          </p:nvSpPr>
          <p:spPr>
            <a:xfrm>
              <a:off x="10135935" y="2911871"/>
              <a:ext cx="1780434" cy="517129"/>
            </a:xfrm>
            <a:prstGeom prst="round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srgbClr val="4B8B95"/>
                  </a:solidFill>
                  <a:effectLst/>
                  <a:uLnTx/>
                  <a:uFillTx/>
                  <a:latin typeface="Museo Sans 300"/>
                  <a:ea typeface="+mn-ea"/>
                  <a:cs typeface="+mn-cs"/>
                </a:rPr>
                <a:t>Målbart resultat B</a:t>
              </a:r>
            </a:p>
          </p:txBody>
        </p:sp>
        <p:sp>
          <p:nvSpPr>
            <p:cNvPr id="42" name="Rectangle: Rounded Corners 41">
              <a:extLst>
                <a:ext uri="{FF2B5EF4-FFF2-40B4-BE49-F238E27FC236}">
                  <a16:creationId xmlns:a16="http://schemas.microsoft.com/office/drawing/2014/main" id="{AF0F89DE-A25B-41DA-933A-512583EFDA8D}"/>
                </a:ext>
              </a:extLst>
            </p:cNvPr>
            <p:cNvSpPr/>
            <p:nvPr/>
          </p:nvSpPr>
          <p:spPr>
            <a:xfrm>
              <a:off x="8257516" y="2911870"/>
              <a:ext cx="1780434" cy="517129"/>
            </a:xfrm>
            <a:prstGeom prst="round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srgbClr val="4B8B95"/>
                  </a:solidFill>
                  <a:effectLst/>
                  <a:uLnTx/>
                  <a:uFillTx/>
                  <a:latin typeface="Museo Sans 300"/>
                  <a:ea typeface="+mn-ea"/>
                  <a:cs typeface="+mn-cs"/>
                </a:rPr>
                <a:t>Målbart resultat A</a:t>
              </a:r>
            </a:p>
          </p:txBody>
        </p:sp>
        <p:sp>
          <p:nvSpPr>
            <p:cNvPr id="43" name="Rectangle: Rounded Corners 42">
              <a:extLst>
                <a:ext uri="{FF2B5EF4-FFF2-40B4-BE49-F238E27FC236}">
                  <a16:creationId xmlns:a16="http://schemas.microsoft.com/office/drawing/2014/main" id="{13A84C6C-4B60-43D3-876A-DF471AB3BA6D}"/>
                </a:ext>
              </a:extLst>
            </p:cNvPr>
            <p:cNvSpPr/>
            <p:nvPr/>
          </p:nvSpPr>
          <p:spPr>
            <a:xfrm>
              <a:off x="7648314" y="3971619"/>
              <a:ext cx="966290" cy="625726"/>
            </a:xfrm>
            <a:prstGeom prst="round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srgbClr val="4B8B95"/>
                  </a:solidFill>
                  <a:effectLst/>
                  <a:uLnTx/>
                  <a:uFillTx/>
                  <a:latin typeface="Museo Sans 300"/>
                  <a:ea typeface="+mn-ea"/>
                  <a:cs typeface="+mn-cs"/>
                </a:rPr>
                <a:t>Initiativ 1</a:t>
              </a:r>
            </a:p>
          </p:txBody>
        </p:sp>
        <p:sp>
          <p:nvSpPr>
            <p:cNvPr id="44" name="Rectangle: Rounded Corners 43">
              <a:extLst>
                <a:ext uri="{FF2B5EF4-FFF2-40B4-BE49-F238E27FC236}">
                  <a16:creationId xmlns:a16="http://schemas.microsoft.com/office/drawing/2014/main" id="{A37E0460-D8AE-4148-AC7D-669BF5C82E8F}"/>
                </a:ext>
              </a:extLst>
            </p:cNvPr>
            <p:cNvSpPr/>
            <p:nvPr/>
          </p:nvSpPr>
          <p:spPr>
            <a:xfrm>
              <a:off x="8663724" y="3969434"/>
              <a:ext cx="966290" cy="625726"/>
            </a:xfrm>
            <a:prstGeom prst="round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srgbClr val="4B8B95"/>
                  </a:solidFill>
                  <a:effectLst/>
                  <a:uLnTx/>
                  <a:uFillTx/>
                  <a:latin typeface="Museo Sans 300"/>
                  <a:ea typeface="+mn-ea"/>
                  <a:cs typeface="+mn-cs"/>
                </a:rPr>
                <a:t>Initiativ 2</a:t>
              </a:r>
            </a:p>
          </p:txBody>
        </p:sp>
        <p:sp>
          <p:nvSpPr>
            <p:cNvPr id="45" name="Rectangle: Rounded Corners 44">
              <a:extLst>
                <a:ext uri="{FF2B5EF4-FFF2-40B4-BE49-F238E27FC236}">
                  <a16:creationId xmlns:a16="http://schemas.microsoft.com/office/drawing/2014/main" id="{7AFBF48F-F260-4334-B078-CACC10B48118}"/>
                </a:ext>
              </a:extLst>
            </p:cNvPr>
            <p:cNvSpPr/>
            <p:nvPr/>
          </p:nvSpPr>
          <p:spPr>
            <a:xfrm>
              <a:off x="9679134" y="3967249"/>
              <a:ext cx="966290" cy="625726"/>
            </a:xfrm>
            <a:prstGeom prst="round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srgbClr val="4B8B95"/>
                  </a:solidFill>
                  <a:effectLst/>
                  <a:uLnTx/>
                  <a:uFillTx/>
                  <a:latin typeface="Museo Sans 300"/>
                  <a:ea typeface="+mn-ea"/>
                  <a:cs typeface="+mn-cs"/>
                </a:rPr>
                <a:t>Initiativ 3</a:t>
              </a:r>
            </a:p>
          </p:txBody>
        </p:sp>
        <p:cxnSp>
          <p:nvCxnSpPr>
            <p:cNvPr id="46" name="Straight Connector 45">
              <a:extLst>
                <a:ext uri="{FF2B5EF4-FFF2-40B4-BE49-F238E27FC236}">
                  <a16:creationId xmlns:a16="http://schemas.microsoft.com/office/drawing/2014/main" id="{8387259A-3C51-4133-A4BB-C4BF53260315}"/>
                </a:ext>
              </a:extLst>
            </p:cNvPr>
            <p:cNvCxnSpPr>
              <a:cxnSpLocks/>
            </p:cNvCxnSpPr>
            <p:nvPr/>
          </p:nvCxnSpPr>
          <p:spPr>
            <a:xfrm>
              <a:off x="9125280" y="2769780"/>
              <a:ext cx="1990103"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F561A063-6B4D-4FB4-9922-0193481F1FB9}"/>
                </a:ext>
              </a:extLst>
            </p:cNvPr>
            <p:cNvCxnSpPr/>
            <p:nvPr/>
          </p:nvCxnSpPr>
          <p:spPr>
            <a:xfrm>
              <a:off x="8199322" y="3756836"/>
              <a:ext cx="1993605"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97750D7-9668-4E6A-84EB-D1CD6EF0D923}"/>
                </a:ext>
              </a:extLst>
            </p:cNvPr>
            <p:cNvCxnSpPr>
              <a:cxnSpLocks/>
              <a:stCxn id="44" idx="0"/>
              <a:endCxn id="42" idx="2"/>
            </p:cNvCxnSpPr>
            <p:nvPr/>
          </p:nvCxnSpPr>
          <p:spPr>
            <a:xfrm flipV="1">
              <a:off x="9146869" y="3428999"/>
              <a:ext cx="864" cy="540435"/>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7103A9-3D59-4D2A-ACB5-83CC1594F353}"/>
                </a:ext>
              </a:extLst>
            </p:cNvPr>
            <p:cNvCxnSpPr>
              <a:cxnSpLocks/>
            </p:cNvCxnSpPr>
            <p:nvPr/>
          </p:nvCxnSpPr>
          <p:spPr>
            <a:xfrm flipH="1" flipV="1">
              <a:off x="10177993" y="3756836"/>
              <a:ext cx="864" cy="210413"/>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E3D6A8BF-4603-484F-83AA-61A414BF8982}"/>
                </a:ext>
              </a:extLst>
            </p:cNvPr>
            <p:cNvCxnSpPr>
              <a:cxnSpLocks/>
            </p:cNvCxnSpPr>
            <p:nvPr/>
          </p:nvCxnSpPr>
          <p:spPr>
            <a:xfrm flipH="1" flipV="1">
              <a:off x="8214989" y="3770359"/>
              <a:ext cx="864" cy="210413"/>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44004F83-6358-4017-8262-271339DB64D5}"/>
                </a:ext>
              </a:extLst>
            </p:cNvPr>
            <p:cNvCxnSpPr>
              <a:cxnSpLocks/>
            </p:cNvCxnSpPr>
            <p:nvPr/>
          </p:nvCxnSpPr>
          <p:spPr>
            <a:xfrm flipV="1">
              <a:off x="9142207" y="2769780"/>
              <a:ext cx="0" cy="14209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223A3EBC-7887-4CD7-9DC1-416A4E497E8C}"/>
                </a:ext>
              </a:extLst>
            </p:cNvPr>
            <p:cNvCxnSpPr>
              <a:cxnSpLocks/>
            </p:cNvCxnSpPr>
            <p:nvPr/>
          </p:nvCxnSpPr>
          <p:spPr>
            <a:xfrm flipV="1">
              <a:off x="11103692" y="2769780"/>
              <a:ext cx="0" cy="14209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026167E-706D-4289-BC47-CAA062649756}"/>
                </a:ext>
              </a:extLst>
            </p:cNvPr>
            <p:cNvCxnSpPr>
              <a:cxnSpLocks/>
            </p:cNvCxnSpPr>
            <p:nvPr/>
          </p:nvCxnSpPr>
          <p:spPr>
            <a:xfrm flipV="1">
              <a:off x="10093063" y="2627690"/>
              <a:ext cx="0" cy="14209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54" name="Rectangle 53">
            <a:extLst>
              <a:ext uri="{FF2B5EF4-FFF2-40B4-BE49-F238E27FC236}">
                <a16:creationId xmlns:a16="http://schemas.microsoft.com/office/drawing/2014/main" id="{2E21FB50-8E03-4271-9437-60F1E3C0C309}"/>
              </a:ext>
            </a:extLst>
          </p:cNvPr>
          <p:cNvSpPr/>
          <p:nvPr/>
        </p:nvSpPr>
        <p:spPr>
          <a:xfrm>
            <a:off x="7686967" y="4469376"/>
            <a:ext cx="4163650" cy="646331"/>
          </a:xfrm>
          <a:prstGeom prst="rect">
            <a:avLst/>
          </a:prstGeom>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1" u="none" strike="noStrike" kern="1200" cap="none" spc="0" normalizeH="0" baseline="0" noProof="0" dirty="0">
                <a:ln>
                  <a:noFill/>
                </a:ln>
                <a:solidFill>
                  <a:srgbClr val="333030"/>
                </a:solidFill>
                <a:effectLst/>
                <a:uLnTx/>
                <a:uFillTx/>
                <a:latin typeface="Museo Sans 300"/>
                <a:ea typeface="+mn-ea"/>
                <a:cs typeface="+mn-cs"/>
              </a:rPr>
              <a:t>En virksomhet kan ha mange ambisjoner på ulike nivåer. Det anbefales å ikke ha mer enn maksimalt 5 ambisjoner på hvert nivå for å sikre fokus</a:t>
            </a:r>
          </a:p>
        </p:txBody>
      </p:sp>
    </p:spTree>
    <p:extLst>
      <p:ext uri="{BB962C8B-B14F-4D97-AF65-F5344CB8AC3E}">
        <p14:creationId xmlns:p14="http://schemas.microsoft.com/office/powerpoint/2010/main" val="1394077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a:extLst>
              <a:ext uri="{FF2B5EF4-FFF2-40B4-BE49-F238E27FC236}">
                <a16:creationId xmlns:a16="http://schemas.microsoft.com/office/drawing/2014/main" id="{68564AE0-4679-4313-86EA-47B0B63E01DA}"/>
              </a:ext>
            </a:extLst>
          </p:cNvPr>
          <p:cNvSpPr txBox="1"/>
          <p:nvPr/>
        </p:nvSpPr>
        <p:spPr>
          <a:xfrm>
            <a:off x="633678" y="1219666"/>
            <a:ext cx="720906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dirty="0">
                <a:ln>
                  <a:noFill/>
                </a:ln>
                <a:solidFill>
                  <a:srgbClr val="333030"/>
                </a:solidFill>
                <a:effectLst/>
                <a:uLnTx/>
                <a:uFillTx/>
                <a:latin typeface="Museo Sans 300"/>
                <a:ea typeface="+mn-ea"/>
                <a:cs typeface="+mn-cs"/>
              </a:rPr>
              <a:t>Målbare resultater (Key Results) viser om du er på vei til å nå ambisjonene</a:t>
            </a:r>
          </a:p>
        </p:txBody>
      </p:sp>
      <p:cxnSp>
        <p:nvCxnSpPr>
          <p:cNvPr id="37" name="Straight Connector 36">
            <a:extLst>
              <a:ext uri="{FF2B5EF4-FFF2-40B4-BE49-F238E27FC236}">
                <a16:creationId xmlns:a16="http://schemas.microsoft.com/office/drawing/2014/main" id="{742C9F84-72E0-41B0-8337-6DED977CA18A}"/>
              </a:ext>
            </a:extLst>
          </p:cNvPr>
          <p:cNvCxnSpPr/>
          <p:nvPr/>
        </p:nvCxnSpPr>
        <p:spPr>
          <a:xfrm>
            <a:off x="727879" y="1588998"/>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796E8937-A9AE-4A57-B95D-59562C58ACC3}"/>
              </a:ext>
            </a:extLst>
          </p:cNvPr>
          <p:cNvSpPr txBox="1"/>
          <p:nvPr/>
        </p:nvSpPr>
        <p:spPr>
          <a:xfrm>
            <a:off x="633677" y="1724633"/>
            <a:ext cx="6220733" cy="37548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Målbare resultater er et </a:t>
            </a:r>
            <a:r>
              <a:rPr kumimoji="0" lang="nb-NO" sz="1400" b="0" i="0" u="sng"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kvantitativt </a:t>
            </a:r>
            <a:r>
              <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måleparameter med en startverdi og en målverdi som brukes til å vise fremgang mot å nå ambisjonene dine. Det er vanlig å benytte 2-5 målbare resultater for hver ambisjon. Formålet er ikke at det er en komplett sammenheng mellom de målbare resultatene og ambisjonene, men heller at de gir en god indikasjon på at du beveger deg i rett retning. Målbare resultater kan minne om KPIer, men er fokusert på å spore fremgang heller enn status </a:t>
            </a:r>
            <a:r>
              <a:rPr kumimoji="0" lang="nb-NO" sz="1400" b="0" i="0" u="none" strike="noStrike" kern="1200" cap="none" spc="0" normalizeH="0" baseline="0" noProof="0" dirty="0" err="1">
                <a:ln>
                  <a:noFill/>
                </a:ln>
                <a:solidFill>
                  <a:srgbClr val="333030"/>
                </a:solidFill>
                <a:effectLst/>
                <a:uLnTx/>
                <a:uFillTx/>
                <a:latin typeface="Museo Sans 300"/>
                <a:ea typeface="+mn-ea"/>
                <a:cs typeface="Times New Roman" panose="02020603050405020304" pitchFamily="18" charset="0"/>
              </a:rPr>
              <a:t>quo</a:t>
            </a:r>
            <a:r>
              <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Tips til å skrive målbare resultater: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mn-cs"/>
              </a:rPr>
              <a:t>Vær konkret! Målbare resultater bør være kvantitative, spesifikke, målbare, realistiske og tidsavgrenset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mn-cs"/>
              </a:rPr>
              <a:t>Balanser strekk og oppnåelse! Sett høye mål som motiverer og inspirerer, men sørg samtidig for at det er oppnåelig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mn-cs"/>
              </a:rPr>
              <a:t>Prioriter! Du kan ikke måle alt, så velg ut de viktigste målbare resultatene og de som best indikerer at du er på vei til å nå ambisjonene dine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400" b="0" i="0" u="none" strike="noStrike" kern="1200" cap="none" spc="0" normalizeH="0" baseline="0" noProof="0" dirty="0">
              <a:ln>
                <a:noFill/>
              </a:ln>
              <a:solidFill>
                <a:srgbClr val="333030"/>
              </a:solidFill>
              <a:effectLst/>
              <a:uLnTx/>
              <a:uFillTx/>
              <a:latin typeface="Museo Sans 300"/>
              <a:ea typeface="+mn-ea"/>
              <a:cs typeface="+mn-cs"/>
            </a:endParaRPr>
          </a:p>
        </p:txBody>
      </p:sp>
      <p:grpSp>
        <p:nvGrpSpPr>
          <p:cNvPr id="39" name="Group 38">
            <a:extLst>
              <a:ext uri="{FF2B5EF4-FFF2-40B4-BE49-F238E27FC236}">
                <a16:creationId xmlns:a16="http://schemas.microsoft.com/office/drawing/2014/main" id="{2BBFE93A-6D46-4513-80DD-C0082AD1D980}"/>
              </a:ext>
            </a:extLst>
          </p:cNvPr>
          <p:cNvGrpSpPr/>
          <p:nvPr/>
        </p:nvGrpSpPr>
        <p:grpSpPr>
          <a:xfrm>
            <a:off x="7686967" y="1596217"/>
            <a:ext cx="4268055" cy="2642203"/>
            <a:chOff x="7648314" y="1955142"/>
            <a:chExt cx="4268055" cy="2642203"/>
          </a:xfrm>
        </p:grpSpPr>
        <p:sp>
          <p:nvSpPr>
            <p:cNvPr id="40" name="Rectangle: Rounded Corners 39">
              <a:extLst>
                <a:ext uri="{FF2B5EF4-FFF2-40B4-BE49-F238E27FC236}">
                  <a16:creationId xmlns:a16="http://schemas.microsoft.com/office/drawing/2014/main" id="{75A129D9-F06A-48C5-A95B-29D977930594}"/>
                </a:ext>
              </a:extLst>
            </p:cNvPr>
            <p:cNvSpPr/>
            <p:nvPr/>
          </p:nvSpPr>
          <p:spPr>
            <a:xfrm>
              <a:off x="9284650" y="1955142"/>
              <a:ext cx="1556220" cy="688299"/>
            </a:xfrm>
            <a:prstGeom prst="round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srgbClr val="4B8B95"/>
                  </a:solidFill>
                  <a:effectLst/>
                  <a:uLnTx/>
                  <a:uFillTx/>
                  <a:latin typeface="Museo Sans 300"/>
                  <a:ea typeface="+mn-ea"/>
                  <a:cs typeface="+mn-cs"/>
                </a:rPr>
                <a:t>Ambisjon 1</a:t>
              </a:r>
            </a:p>
          </p:txBody>
        </p:sp>
        <p:sp>
          <p:nvSpPr>
            <p:cNvPr id="41" name="Rectangle: Rounded Corners 40">
              <a:extLst>
                <a:ext uri="{FF2B5EF4-FFF2-40B4-BE49-F238E27FC236}">
                  <a16:creationId xmlns:a16="http://schemas.microsoft.com/office/drawing/2014/main" id="{98C4B8C0-2897-4357-B3BF-52804AC3D01A}"/>
                </a:ext>
              </a:extLst>
            </p:cNvPr>
            <p:cNvSpPr/>
            <p:nvPr/>
          </p:nvSpPr>
          <p:spPr>
            <a:xfrm>
              <a:off x="10135935" y="2911871"/>
              <a:ext cx="1780434" cy="517129"/>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prstClr val="white"/>
                  </a:solidFill>
                  <a:effectLst/>
                  <a:uLnTx/>
                  <a:uFillTx/>
                  <a:latin typeface="Museo Sans 300"/>
                  <a:ea typeface="+mn-ea"/>
                  <a:cs typeface="+mn-cs"/>
                </a:rPr>
                <a:t>Målbart resultat B</a:t>
              </a:r>
            </a:p>
          </p:txBody>
        </p:sp>
        <p:sp>
          <p:nvSpPr>
            <p:cNvPr id="42" name="Rectangle: Rounded Corners 41">
              <a:extLst>
                <a:ext uri="{FF2B5EF4-FFF2-40B4-BE49-F238E27FC236}">
                  <a16:creationId xmlns:a16="http://schemas.microsoft.com/office/drawing/2014/main" id="{D83C837C-4287-4D63-BCE6-D78667E7F550}"/>
                </a:ext>
              </a:extLst>
            </p:cNvPr>
            <p:cNvSpPr/>
            <p:nvPr/>
          </p:nvSpPr>
          <p:spPr>
            <a:xfrm>
              <a:off x="8257516" y="2911870"/>
              <a:ext cx="1780434" cy="517129"/>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prstClr val="white"/>
                  </a:solidFill>
                  <a:effectLst/>
                  <a:uLnTx/>
                  <a:uFillTx/>
                  <a:latin typeface="Museo Sans 300"/>
                  <a:ea typeface="+mn-ea"/>
                  <a:cs typeface="+mn-cs"/>
                </a:rPr>
                <a:t>Målbart resultat A</a:t>
              </a:r>
            </a:p>
          </p:txBody>
        </p:sp>
        <p:sp>
          <p:nvSpPr>
            <p:cNvPr id="43" name="Rectangle: Rounded Corners 42">
              <a:extLst>
                <a:ext uri="{FF2B5EF4-FFF2-40B4-BE49-F238E27FC236}">
                  <a16:creationId xmlns:a16="http://schemas.microsoft.com/office/drawing/2014/main" id="{41C312B8-4B10-4AB9-86ED-9C97B94BC1E4}"/>
                </a:ext>
              </a:extLst>
            </p:cNvPr>
            <p:cNvSpPr/>
            <p:nvPr/>
          </p:nvSpPr>
          <p:spPr>
            <a:xfrm>
              <a:off x="7648314" y="3971619"/>
              <a:ext cx="966290" cy="625726"/>
            </a:xfrm>
            <a:prstGeom prst="round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srgbClr val="4B8B95"/>
                  </a:solidFill>
                  <a:effectLst/>
                  <a:uLnTx/>
                  <a:uFillTx/>
                  <a:latin typeface="Museo Sans 300"/>
                  <a:ea typeface="+mn-ea"/>
                  <a:cs typeface="+mn-cs"/>
                </a:rPr>
                <a:t>Initiativ 1</a:t>
              </a:r>
            </a:p>
          </p:txBody>
        </p:sp>
        <p:sp>
          <p:nvSpPr>
            <p:cNvPr id="44" name="Rectangle: Rounded Corners 43">
              <a:extLst>
                <a:ext uri="{FF2B5EF4-FFF2-40B4-BE49-F238E27FC236}">
                  <a16:creationId xmlns:a16="http://schemas.microsoft.com/office/drawing/2014/main" id="{04B369D3-480D-4B39-9F48-1127066A1A6C}"/>
                </a:ext>
              </a:extLst>
            </p:cNvPr>
            <p:cNvSpPr/>
            <p:nvPr/>
          </p:nvSpPr>
          <p:spPr>
            <a:xfrm>
              <a:off x="8663724" y="3969434"/>
              <a:ext cx="966290" cy="625726"/>
            </a:xfrm>
            <a:prstGeom prst="round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srgbClr val="4B8B95"/>
                  </a:solidFill>
                  <a:effectLst/>
                  <a:uLnTx/>
                  <a:uFillTx/>
                  <a:latin typeface="Museo Sans 300"/>
                  <a:ea typeface="+mn-ea"/>
                  <a:cs typeface="+mn-cs"/>
                </a:rPr>
                <a:t>Initiativ 2</a:t>
              </a:r>
            </a:p>
          </p:txBody>
        </p:sp>
        <p:sp>
          <p:nvSpPr>
            <p:cNvPr id="45" name="Rectangle: Rounded Corners 44">
              <a:extLst>
                <a:ext uri="{FF2B5EF4-FFF2-40B4-BE49-F238E27FC236}">
                  <a16:creationId xmlns:a16="http://schemas.microsoft.com/office/drawing/2014/main" id="{F4F6340A-F3B3-4565-8277-9F0790846AEB}"/>
                </a:ext>
              </a:extLst>
            </p:cNvPr>
            <p:cNvSpPr/>
            <p:nvPr/>
          </p:nvSpPr>
          <p:spPr>
            <a:xfrm>
              <a:off x="9679134" y="3967249"/>
              <a:ext cx="966290" cy="625726"/>
            </a:xfrm>
            <a:prstGeom prst="round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srgbClr val="4B8B95"/>
                  </a:solidFill>
                  <a:effectLst/>
                  <a:uLnTx/>
                  <a:uFillTx/>
                  <a:latin typeface="Museo Sans 300"/>
                  <a:ea typeface="+mn-ea"/>
                  <a:cs typeface="+mn-cs"/>
                </a:rPr>
                <a:t>Initiativ 3</a:t>
              </a:r>
            </a:p>
          </p:txBody>
        </p:sp>
        <p:cxnSp>
          <p:nvCxnSpPr>
            <p:cNvPr id="46" name="Straight Connector 45">
              <a:extLst>
                <a:ext uri="{FF2B5EF4-FFF2-40B4-BE49-F238E27FC236}">
                  <a16:creationId xmlns:a16="http://schemas.microsoft.com/office/drawing/2014/main" id="{8A60AED9-B7DE-493A-834C-03DD55839DD8}"/>
                </a:ext>
              </a:extLst>
            </p:cNvPr>
            <p:cNvCxnSpPr>
              <a:cxnSpLocks/>
            </p:cNvCxnSpPr>
            <p:nvPr/>
          </p:nvCxnSpPr>
          <p:spPr>
            <a:xfrm>
              <a:off x="9125280" y="2769780"/>
              <a:ext cx="1990103"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3555AC40-D10A-4EE6-9F35-881B2A233B98}"/>
                </a:ext>
              </a:extLst>
            </p:cNvPr>
            <p:cNvCxnSpPr/>
            <p:nvPr/>
          </p:nvCxnSpPr>
          <p:spPr>
            <a:xfrm>
              <a:off x="8199322" y="3756836"/>
              <a:ext cx="1993605"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1376F991-B6FC-43E5-A270-9E0AF0DCE716}"/>
                </a:ext>
              </a:extLst>
            </p:cNvPr>
            <p:cNvCxnSpPr>
              <a:cxnSpLocks/>
              <a:stCxn id="44" idx="0"/>
              <a:endCxn id="42" idx="2"/>
            </p:cNvCxnSpPr>
            <p:nvPr/>
          </p:nvCxnSpPr>
          <p:spPr>
            <a:xfrm flipV="1">
              <a:off x="9146869" y="3428999"/>
              <a:ext cx="864" cy="540435"/>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83E3B3DA-B779-40D1-8FAD-CD1F6094679F}"/>
                </a:ext>
              </a:extLst>
            </p:cNvPr>
            <p:cNvCxnSpPr>
              <a:cxnSpLocks/>
            </p:cNvCxnSpPr>
            <p:nvPr/>
          </p:nvCxnSpPr>
          <p:spPr>
            <a:xfrm flipH="1" flipV="1">
              <a:off x="10177993" y="3756836"/>
              <a:ext cx="864" cy="210413"/>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D3344A37-3DA5-4ACD-B1FC-DE0BD65B0340}"/>
                </a:ext>
              </a:extLst>
            </p:cNvPr>
            <p:cNvCxnSpPr>
              <a:cxnSpLocks/>
            </p:cNvCxnSpPr>
            <p:nvPr/>
          </p:nvCxnSpPr>
          <p:spPr>
            <a:xfrm flipH="1" flipV="1">
              <a:off x="8214989" y="3770359"/>
              <a:ext cx="864" cy="210413"/>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ED0A3F3-07FE-47B3-8960-17E35F3E3520}"/>
                </a:ext>
              </a:extLst>
            </p:cNvPr>
            <p:cNvCxnSpPr>
              <a:cxnSpLocks/>
            </p:cNvCxnSpPr>
            <p:nvPr/>
          </p:nvCxnSpPr>
          <p:spPr>
            <a:xfrm flipV="1">
              <a:off x="9142207" y="2769780"/>
              <a:ext cx="0" cy="14209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A3433029-6D76-48B0-8C48-7D36C57EA461}"/>
                </a:ext>
              </a:extLst>
            </p:cNvPr>
            <p:cNvCxnSpPr>
              <a:cxnSpLocks/>
            </p:cNvCxnSpPr>
            <p:nvPr/>
          </p:nvCxnSpPr>
          <p:spPr>
            <a:xfrm flipV="1">
              <a:off x="11103692" y="2769780"/>
              <a:ext cx="0" cy="14209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A47FF270-C6E3-4ACA-B3ED-01E4395EC2E4}"/>
                </a:ext>
              </a:extLst>
            </p:cNvPr>
            <p:cNvCxnSpPr>
              <a:cxnSpLocks/>
            </p:cNvCxnSpPr>
            <p:nvPr/>
          </p:nvCxnSpPr>
          <p:spPr>
            <a:xfrm flipV="1">
              <a:off x="10093063" y="2627690"/>
              <a:ext cx="0" cy="14209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54" name="Rectangle 53">
            <a:extLst>
              <a:ext uri="{FF2B5EF4-FFF2-40B4-BE49-F238E27FC236}">
                <a16:creationId xmlns:a16="http://schemas.microsoft.com/office/drawing/2014/main" id="{CC6E6541-361B-47AD-9CBE-772E98803B2A}"/>
              </a:ext>
            </a:extLst>
          </p:cNvPr>
          <p:cNvSpPr/>
          <p:nvPr/>
        </p:nvSpPr>
        <p:spPr>
          <a:xfrm>
            <a:off x="7739169" y="4713929"/>
            <a:ext cx="4163650" cy="276999"/>
          </a:xfrm>
          <a:prstGeom prst="rect">
            <a:avLst/>
          </a:prstGeom>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1" u="none" strike="noStrike" kern="1200" cap="none" spc="0" normalizeH="0" baseline="0" noProof="0">
                <a:ln>
                  <a:noFill/>
                </a:ln>
                <a:solidFill>
                  <a:srgbClr val="333030"/>
                </a:solidFill>
                <a:effectLst/>
                <a:uLnTx/>
                <a:uFillTx/>
                <a:latin typeface="Museo Sans 300"/>
                <a:ea typeface="+mn-ea"/>
                <a:cs typeface="+mn-cs"/>
              </a:rPr>
              <a:t>De målbare resultatene viser at du er på vei til å nå en ambisjon. </a:t>
            </a:r>
          </a:p>
        </p:txBody>
      </p:sp>
    </p:spTree>
    <p:extLst>
      <p:ext uri="{BB962C8B-B14F-4D97-AF65-F5344CB8AC3E}">
        <p14:creationId xmlns:p14="http://schemas.microsoft.com/office/powerpoint/2010/main" val="2141059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a:extLst>
              <a:ext uri="{FF2B5EF4-FFF2-40B4-BE49-F238E27FC236}">
                <a16:creationId xmlns:a16="http://schemas.microsoft.com/office/drawing/2014/main" id="{8E9A75F2-DE3C-4D37-82F0-336F99F08905}"/>
              </a:ext>
            </a:extLst>
          </p:cNvPr>
          <p:cNvSpPr txBox="1"/>
          <p:nvPr/>
        </p:nvSpPr>
        <p:spPr>
          <a:xfrm>
            <a:off x="633678" y="1219667"/>
            <a:ext cx="774735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small" spc="0" normalizeH="0" baseline="0" noProof="0">
                <a:ln>
                  <a:noFill/>
                </a:ln>
                <a:solidFill>
                  <a:srgbClr val="333030"/>
                </a:solidFill>
                <a:effectLst/>
                <a:uLnTx/>
                <a:uFillTx/>
                <a:latin typeface="Museo Sans 300"/>
                <a:ea typeface="+mn-ea"/>
                <a:cs typeface="+mn-cs"/>
              </a:rPr>
              <a:t>Initiativer er spesifikke aktiviteter du gjør for å påvirke de målbare resultatene</a:t>
            </a:r>
          </a:p>
        </p:txBody>
      </p:sp>
      <p:cxnSp>
        <p:nvCxnSpPr>
          <p:cNvPr id="37" name="Straight Connector 36">
            <a:extLst>
              <a:ext uri="{FF2B5EF4-FFF2-40B4-BE49-F238E27FC236}">
                <a16:creationId xmlns:a16="http://schemas.microsoft.com/office/drawing/2014/main" id="{73807A63-AAE7-4D18-BFA3-E09E87E2E67F}"/>
              </a:ext>
            </a:extLst>
          </p:cNvPr>
          <p:cNvCxnSpPr/>
          <p:nvPr/>
        </p:nvCxnSpPr>
        <p:spPr>
          <a:xfrm>
            <a:off x="727879" y="1588999"/>
            <a:ext cx="36394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81CD39DF-8AD9-46AC-89B7-F4B393BC5662}"/>
              </a:ext>
            </a:extLst>
          </p:cNvPr>
          <p:cNvSpPr txBox="1"/>
          <p:nvPr/>
        </p:nvSpPr>
        <p:spPr>
          <a:xfrm>
            <a:off x="633677" y="1724634"/>
            <a:ext cx="6220733" cy="33239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Initiativer (eller tiltak) beskriver de konkrete aktivitetene dere skal gjennomføre for å påvirke de målbare resultatene som i sin tur viser at dere er på vei til å nå ambisjonene deres.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Ta frem de tiltakene du identifiserte og prioriterte i </a:t>
            </a:r>
            <a:r>
              <a:rPr lang="nb-NO" sz="1400" b="1" dirty="0">
                <a:solidFill>
                  <a:srgbClr val="FFC000"/>
                </a:solidFill>
                <a:latin typeface="Museo Sans 300"/>
              </a:rPr>
              <a:t>modul 6</a:t>
            </a:r>
            <a:r>
              <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 Noen av disse kan med stor sannsynlighet gå rett inn som initiativer, mens andre kan være gunstig å bryte opp i flere initiativer. Dette vil avhenge av hvilket nivå av virksomheten initiativet gjelder for.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400" b="0"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none" spc="0" normalizeH="0" baseline="0" noProof="0" dirty="0">
                <a:ln>
                  <a:noFill/>
                </a:ln>
                <a:solidFill>
                  <a:srgbClr val="333030"/>
                </a:solidFill>
                <a:effectLst/>
                <a:uLnTx/>
                <a:uFillTx/>
                <a:latin typeface="Museo Sans 300"/>
                <a:ea typeface="+mn-ea"/>
                <a:cs typeface="Times New Roman" panose="02020603050405020304" pitchFamily="18" charset="0"/>
              </a:rPr>
              <a:t>Tips til å skrive initiativer: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mn-cs"/>
              </a:rPr>
              <a:t>Sørg for at initiativene er konkrete og målbare slik at du enkelt kan spore fremgang og vite når et initiativ er fullført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mn-cs"/>
              </a:rPr>
              <a:t>Ikke lag en komplett gjøremålsliste – prioriter de viktigste initiativene (normale dag-til-dag aktiviteter trenger ikke listes opp, da dette utføres uansett)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b-NO" sz="1400" b="0" i="0" u="none" strike="noStrike" kern="1200" cap="none" spc="0" normalizeH="0" baseline="0" noProof="0" dirty="0">
                <a:ln>
                  <a:noFill/>
                </a:ln>
                <a:solidFill>
                  <a:srgbClr val="333030"/>
                </a:solidFill>
                <a:effectLst/>
                <a:uLnTx/>
                <a:uFillTx/>
                <a:latin typeface="Museo Sans 300"/>
                <a:ea typeface="+mn-ea"/>
                <a:cs typeface="+mn-cs"/>
              </a:rPr>
              <a:t>Ha relevante initiativer som bidrar til minst ett, gjerne flere, målbare resultater</a:t>
            </a:r>
          </a:p>
        </p:txBody>
      </p:sp>
      <p:grpSp>
        <p:nvGrpSpPr>
          <p:cNvPr id="39" name="Group 38">
            <a:extLst>
              <a:ext uri="{FF2B5EF4-FFF2-40B4-BE49-F238E27FC236}">
                <a16:creationId xmlns:a16="http://schemas.microsoft.com/office/drawing/2014/main" id="{D86ADC36-39D9-4ACB-B09D-ACD0C4D9BCCE}"/>
              </a:ext>
            </a:extLst>
          </p:cNvPr>
          <p:cNvGrpSpPr/>
          <p:nvPr/>
        </p:nvGrpSpPr>
        <p:grpSpPr>
          <a:xfrm>
            <a:off x="7686967" y="1596218"/>
            <a:ext cx="4268055" cy="2642203"/>
            <a:chOff x="7648314" y="1955142"/>
            <a:chExt cx="4268055" cy="2642203"/>
          </a:xfrm>
        </p:grpSpPr>
        <p:sp>
          <p:nvSpPr>
            <p:cNvPr id="40" name="Rectangle: Rounded Corners 39">
              <a:extLst>
                <a:ext uri="{FF2B5EF4-FFF2-40B4-BE49-F238E27FC236}">
                  <a16:creationId xmlns:a16="http://schemas.microsoft.com/office/drawing/2014/main" id="{576175A3-C502-4425-B84B-AF66E4739583}"/>
                </a:ext>
              </a:extLst>
            </p:cNvPr>
            <p:cNvSpPr/>
            <p:nvPr/>
          </p:nvSpPr>
          <p:spPr>
            <a:xfrm>
              <a:off x="9284650" y="1955142"/>
              <a:ext cx="1556220" cy="688299"/>
            </a:xfrm>
            <a:prstGeom prst="round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srgbClr val="4B8B95"/>
                  </a:solidFill>
                  <a:effectLst/>
                  <a:uLnTx/>
                  <a:uFillTx/>
                  <a:latin typeface="Museo Sans 300"/>
                  <a:ea typeface="+mn-ea"/>
                  <a:cs typeface="+mn-cs"/>
                </a:rPr>
                <a:t>Ambisjon 1</a:t>
              </a:r>
            </a:p>
          </p:txBody>
        </p:sp>
        <p:sp>
          <p:nvSpPr>
            <p:cNvPr id="41" name="Rectangle: Rounded Corners 40">
              <a:extLst>
                <a:ext uri="{FF2B5EF4-FFF2-40B4-BE49-F238E27FC236}">
                  <a16:creationId xmlns:a16="http://schemas.microsoft.com/office/drawing/2014/main" id="{AD2B9123-E4D5-4472-9160-3DE2F2C6E88C}"/>
                </a:ext>
              </a:extLst>
            </p:cNvPr>
            <p:cNvSpPr/>
            <p:nvPr/>
          </p:nvSpPr>
          <p:spPr>
            <a:xfrm>
              <a:off x="10135935" y="2911871"/>
              <a:ext cx="1780434" cy="517129"/>
            </a:xfrm>
            <a:prstGeom prst="round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srgbClr val="4B8B95"/>
                  </a:solidFill>
                  <a:effectLst/>
                  <a:uLnTx/>
                  <a:uFillTx/>
                  <a:latin typeface="Museo Sans 300"/>
                  <a:ea typeface="+mn-ea"/>
                  <a:cs typeface="+mn-cs"/>
                </a:rPr>
                <a:t>Målbart resultat B</a:t>
              </a:r>
            </a:p>
          </p:txBody>
        </p:sp>
        <p:sp>
          <p:nvSpPr>
            <p:cNvPr id="42" name="Rectangle: Rounded Corners 41">
              <a:extLst>
                <a:ext uri="{FF2B5EF4-FFF2-40B4-BE49-F238E27FC236}">
                  <a16:creationId xmlns:a16="http://schemas.microsoft.com/office/drawing/2014/main" id="{02BD23F5-44C3-43C9-9EBF-B4234956D77C}"/>
                </a:ext>
              </a:extLst>
            </p:cNvPr>
            <p:cNvSpPr/>
            <p:nvPr/>
          </p:nvSpPr>
          <p:spPr>
            <a:xfrm>
              <a:off x="8257516" y="2911870"/>
              <a:ext cx="1780434" cy="517129"/>
            </a:xfrm>
            <a:prstGeom prst="roundRect">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srgbClr val="4B8B95"/>
                  </a:solidFill>
                  <a:effectLst/>
                  <a:uLnTx/>
                  <a:uFillTx/>
                  <a:latin typeface="Museo Sans 300"/>
                  <a:ea typeface="+mn-ea"/>
                  <a:cs typeface="+mn-cs"/>
                </a:rPr>
                <a:t>Målbart resultat A</a:t>
              </a:r>
            </a:p>
          </p:txBody>
        </p:sp>
        <p:sp>
          <p:nvSpPr>
            <p:cNvPr id="43" name="Rectangle: Rounded Corners 42">
              <a:extLst>
                <a:ext uri="{FF2B5EF4-FFF2-40B4-BE49-F238E27FC236}">
                  <a16:creationId xmlns:a16="http://schemas.microsoft.com/office/drawing/2014/main" id="{F2482DAA-25CC-44D2-BC10-51979CBF4A52}"/>
                </a:ext>
              </a:extLst>
            </p:cNvPr>
            <p:cNvSpPr/>
            <p:nvPr/>
          </p:nvSpPr>
          <p:spPr>
            <a:xfrm>
              <a:off x="7648314" y="3971619"/>
              <a:ext cx="966290" cy="625726"/>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prstClr val="white"/>
                  </a:solidFill>
                  <a:effectLst/>
                  <a:uLnTx/>
                  <a:uFillTx/>
                  <a:latin typeface="Museo Sans 300"/>
                  <a:ea typeface="+mn-ea"/>
                  <a:cs typeface="+mn-cs"/>
                </a:rPr>
                <a:t>Initiativ 1</a:t>
              </a:r>
            </a:p>
          </p:txBody>
        </p:sp>
        <p:sp>
          <p:nvSpPr>
            <p:cNvPr id="44" name="Rectangle: Rounded Corners 43">
              <a:extLst>
                <a:ext uri="{FF2B5EF4-FFF2-40B4-BE49-F238E27FC236}">
                  <a16:creationId xmlns:a16="http://schemas.microsoft.com/office/drawing/2014/main" id="{A5AABC70-3D71-43B1-AAEA-6FB03CB1D1B6}"/>
                </a:ext>
              </a:extLst>
            </p:cNvPr>
            <p:cNvSpPr/>
            <p:nvPr/>
          </p:nvSpPr>
          <p:spPr>
            <a:xfrm>
              <a:off x="8663724" y="3969434"/>
              <a:ext cx="966290" cy="625726"/>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prstClr val="white"/>
                  </a:solidFill>
                  <a:effectLst/>
                  <a:uLnTx/>
                  <a:uFillTx/>
                  <a:latin typeface="Museo Sans 300"/>
                  <a:ea typeface="+mn-ea"/>
                  <a:cs typeface="+mn-cs"/>
                </a:rPr>
                <a:t>Initiativ 2</a:t>
              </a:r>
            </a:p>
          </p:txBody>
        </p:sp>
        <p:sp>
          <p:nvSpPr>
            <p:cNvPr id="45" name="Rectangle: Rounded Corners 44">
              <a:extLst>
                <a:ext uri="{FF2B5EF4-FFF2-40B4-BE49-F238E27FC236}">
                  <a16:creationId xmlns:a16="http://schemas.microsoft.com/office/drawing/2014/main" id="{6B14274C-05A6-41E8-9DF5-FCE7EF0D8973}"/>
                </a:ext>
              </a:extLst>
            </p:cNvPr>
            <p:cNvSpPr/>
            <p:nvPr/>
          </p:nvSpPr>
          <p:spPr>
            <a:xfrm>
              <a:off x="9679134" y="3967249"/>
              <a:ext cx="966290" cy="625726"/>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small" spc="0" normalizeH="0" baseline="0" noProof="0">
                  <a:ln>
                    <a:noFill/>
                  </a:ln>
                  <a:solidFill>
                    <a:prstClr val="white"/>
                  </a:solidFill>
                  <a:effectLst/>
                  <a:uLnTx/>
                  <a:uFillTx/>
                  <a:latin typeface="Museo Sans 300"/>
                  <a:ea typeface="+mn-ea"/>
                  <a:cs typeface="+mn-cs"/>
                </a:rPr>
                <a:t>Initiativ 3</a:t>
              </a:r>
            </a:p>
          </p:txBody>
        </p:sp>
        <p:cxnSp>
          <p:nvCxnSpPr>
            <p:cNvPr id="46" name="Straight Connector 45">
              <a:extLst>
                <a:ext uri="{FF2B5EF4-FFF2-40B4-BE49-F238E27FC236}">
                  <a16:creationId xmlns:a16="http://schemas.microsoft.com/office/drawing/2014/main" id="{BA1B5F18-1C9A-42E7-A406-C65D24880E10}"/>
                </a:ext>
              </a:extLst>
            </p:cNvPr>
            <p:cNvCxnSpPr>
              <a:cxnSpLocks/>
            </p:cNvCxnSpPr>
            <p:nvPr/>
          </p:nvCxnSpPr>
          <p:spPr>
            <a:xfrm>
              <a:off x="9125280" y="2769780"/>
              <a:ext cx="1990103"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39229FF4-FEAD-45E9-AC92-17B82B5F2D76}"/>
                </a:ext>
              </a:extLst>
            </p:cNvPr>
            <p:cNvCxnSpPr/>
            <p:nvPr/>
          </p:nvCxnSpPr>
          <p:spPr>
            <a:xfrm>
              <a:off x="8199322" y="3756836"/>
              <a:ext cx="1993605"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E3145B33-F40B-4087-90BD-18877E0E1354}"/>
                </a:ext>
              </a:extLst>
            </p:cNvPr>
            <p:cNvCxnSpPr>
              <a:cxnSpLocks/>
              <a:stCxn id="44" idx="0"/>
              <a:endCxn id="42" idx="2"/>
            </p:cNvCxnSpPr>
            <p:nvPr/>
          </p:nvCxnSpPr>
          <p:spPr>
            <a:xfrm flipV="1">
              <a:off x="9146869" y="3428999"/>
              <a:ext cx="864" cy="540435"/>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1820F4D0-65E6-427F-AA37-8E25345F75B4}"/>
                </a:ext>
              </a:extLst>
            </p:cNvPr>
            <p:cNvCxnSpPr>
              <a:cxnSpLocks/>
            </p:cNvCxnSpPr>
            <p:nvPr/>
          </p:nvCxnSpPr>
          <p:spPr>
            <a:xfrm flipH="1" flipV="1">
              <a:off x="10177993" y="3756836"/>
              <a:ext cx="864" cy="210413"/>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75DB19E2-9A3B-452F-B30E-229711504075}"/>
                </a:ext>
              </a:extLst>
            </p:cNvPr>
            <p:cNvCxnSpPr>
              <a:cxnSpLocks/>
            </p:cNvCxnSpPr>
            <p:nvPr/>
          </p:nvCxnSpPr>
          <p:spPr>
            <a:xfrm flipH="1" flipV="1">
              <a:off x="8214989" y="3770359"/>
              <a:ext cx="864" cy="210413"/>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3AB2FDB4-D1CC-4CEA-86F1-570A984793B4}"/>
                </a:ext>
              </a:extLst>
            </p:cNvPr>
            <p:cNvCxnSpPr>
              <a:cxnSpLocks/>
            </p:cNvCxnSpPr>
            <p:nvPr/>
          </p:nvCxnSpPr>
          <p:spPr>
            <a:xfrm flipV="1">
              <a:off x="9142207" y="2769780"/>
              <a:ext cx="0" cy="14209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6FC303A5-3094-4778-B8C1-9BB7AC7F665C}"/>
                </a:ext>
              </a:extLst>
            </p:cNvPr>
            <p:cNvCxnSpPr>
              <a:cxnSpLocks/>
            </p:cNvCxnSpPr>
            <p:nvPr/>
          </p:nvCxnSpPr>
          <p:spPr>
            <a:xfrm flipV="1">
              <a:off x="11103692" y="2769780"/>
              <a:ext cx="0" cy="14209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938F9D30-5C9C-47EE-8F3B-4A2671F51F14}"/>
                </a:ext>
              </a:extLst>
            </p:cNvPr>
            <p:cNvCxnSpPr>
              <a:cxnSpLocks/>
            </p:cNvCxnSpPr>
            <p:nvPr/>
          </p:nvCxnSpPr>
          <p:spPr>
            <a:xfrm flipV="1">
              <a:off x="10093063" y="2627690"/>
              <a:ext cx="0" cy="14209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54" name="Rectangle 53">
            <a:extLst>
              <a:ext uri="{FF2B5EF4-FFF2-40B4-BE49-F238E27FC236}">
                <a16:creationId xmlns:a16="http://schemas.microsoft.com/office/drawing/2014/main" id="{DDD4823A-30AD-4F5B-99E8-BF50D38C0AE0}"/>
              </a:ext>
            </a:extLst>
          </p:cNvPr>
          <p:cNvSpPr/>
          <p:nvPr/>
        </p:nvSpPr>
        <p:spPr>
          <a:xfrm>
            <a:off x="7739169" y="4713930"/>
            <a:ext cx="4163650" cy="461665"/>
          </a:xfrm>
          <a:prstGeom prst="rect">
            <a:avLst/>
          </a:prstGeom>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1" u="none" strike="noStrike" kern="1200" cap="none" spc="0" normalizeH="0" baseline="0" noProof="0">
                <a:ln>
                  <a:noFill/>
                </a:ln>
                <a:solidFill>
                  <a:srgbClr val="333030"/>
                </a:solidFill>
                <a:effectLst/>
                <a:uLnTx/>
                <a:uFillTx/>
                <a:latin typeface="Museo Sans 300"/>
                <a:ea typeface="+mn-ea"/>
                <a:cs typeface="+mn-cs"/>
              </a:rPr>
              <a:t>Initiativene er de konkrete aktivitetene du skal utføre for å nå de målbare resultatene. </a:t>
            </a:r>
          </a:p>
        </p:txBody>
      </p:sp>
    </p:spTree>
    <p:extLst>
      <p:ext uri="{BB962C8B-B14F-4D97-AF65-F5344CB8AC3E}">
        <p14:creationId xmlns:p14="http://schemas.microsoft.com/office/powerpoint/2010/main" val="1564251874"/>
      </p:ext>
    </p:extLst>
  </p:cSld>
  <p:clrMapOvr>
    <a:masterClrMapping/>
  </p:clrMapOvr>
</p:sld>
</file>

<file path=ppt/theme/theme1.xml><?xml version="1.0" encoding="utf-8"?>
<a:theme xmlns:a="http://schemas.openxmlformats.org/drawingml/2006/main" name="1_Office Theme">
  <a:themeElements>
    <a:clrScheme name="Office">
      <a:dk1>
        <a:srgbClr val="333030"/>
      </a:dk1>
      <a:lt1>
        <a:sysClr val="window" lastClr="FFFFFF"/>
      </a:lt1>
      <a:dk2>
        <a:srgbClr val="333030"/>
      </a:dk2>
      <a:lt2>
        <a:srgbClr val="FBF7F5"/>
      </a:lt2>
      <a:accent1>
        <a:srgbClr val="00AB85"/>
      </a:accent1>
      <a:accent2>
        <a:srgbClr val="003C41"/>
      </a:accent2>
      <a:accent3>
        <a:srgbClr val="4B8B95"/>
      </a:accent3>
      <a:accent4>
        <a:srgbClr val="0C2527"/>
      </a:accent4>
      <a:accent5>
        <a:srgbClr val="5B9BD5"/>
      </a:accent5>
      <a:accent6>
        <a:srgbClr val="70AD47"/>
      </a:accent6>
      <a:hlink>
        <a:srgbClr val="0563C1"/>
      </a:hlink>
      <a:folHlink>
        <a:srgbClr val="954F72"/>
      </a:folHlink>
    </a:clrScheme>
    <a:fontScheme name="Digital Norway">
      <a:majorFont>
        <a:latin typeface="Museo Sans 500"/>
        <a:ea typeface=""/>
        <a:cs typeface=""/>
      </a:majorFont>
      <a:minorFont>
        <a:latin typeface="Museo Sans 300"/>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tal Norway" id="{084E76E0-2163-423C-A6B6-3E4F63A67539}" vid="{4D80F841-EE82-4DEB-A34C-7698D745E09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B9EBD17FCE8AF843A3F68FD279D65FD7" ma:contentTypeVersion="12" ma:contentTypeDescription="Opprett et nytt dokument." ma:contentTypeScope="" ma:versionID="c0cd399877847090dbd546add861307e">
  <xsd:schema xmlns:xsd="http://www.w3.org/2001/XMLSchema" xmlns:xs="http://www.w3.org/2001/XMLSchema" xmlns:p="http://schemas.microsoft.com/office/2006/metadata/properties" xmlns:ns2="73aae5ac-f7a0-402c-a9f6-3cb993cdf033" xmlns:ns3="1a1c9c00-0088-4bb9-8b3a-42a393d9cbc2" targetNamespace="http://schemas.microsoft.com/office/2006/metadata/properties" ma:root="true" ma:fieldsID="762c0a05f8d521608148880cd86b9e3e" ns2:_="" ns3:_="">
    <xsd:import namespace="73aae5ac-f7a0-402c-a9f6-3cb993cdf033"/>
    <xsd:import namespace="1a1c9c00-0088-4bb9-8b3a-42a393d9cb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ae5ac-f7a0-402c-a9f6-3cb993cdf0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a1c9c00-0088-4bb9-8b3a-42a393d9cbc2" elementFormDefault="qualified">
    <xsd:import namespace="http://schemas.microsoft.com/office/2006/documentManagement/types"/>
    <xsd:import namespace="http://schemas.microsoft.com/office/infopath/2007/PartnerControls"/>
    <xsd:element name="SharedWithUsers" ma:index="14"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2660760-0B07-4EE0-9391-8B598B8B96D1}">
  <ds:schemaRefs>
    <ds:schemaRef ds:uri="http://schemas.microsoft.com/sharepoint/v3/contenttype/forms"/>
  </ds:schemaRefs>
</ds:datastoreItem>
</file>

<file path=customXml/itemProps2.xml><?xml version="1.0" encoding="utf-8"?>
<ds:datastoreItem xmlns:ds="http://schemas.openxmlformats.org/officeDocument/2006/customXml" ds:itemID="{58DB39BE-83A2-4C1E-AC7F-151F2B2058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ae5ac-f7a0-402c-a9f6-3cb993cdf033"/>
    <ds:schemaRef ds:uri="1a1c9c00-0088-4bb9-8b3a-42a393d9cb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A322F07-9648-4A7B-B90B-38CA371B2803}">
  <ds:schemaRefs>
    <ds:schemaRef ds:uri="http://schemas.microsoft.com/office/2006/metadata/properties"/>
    <ds:schemaRef ds:uri="http://purl.org/dc/terms/"/>
    <ds:schemaRef ds:uri="73aae5ac-f7a0-402c-a9f6-3cb993cdf033"/>
    <ds:schemaRef ds:uri="http://schemas.microsoft.com/office/2006/documentManagement/types"/>
    <ds:schemaRef ds:uri="http://schemas.microsoft.com/office/infopath/2007/PartnerControls"/>
    <ds:schemaRef ds:uri="1a1c9c00-0088-4bb9-8b3a-42a393d9cbc2"/>
    <ds:schemaRef ds:uri="http://purl.org/dc/elements/1.1/"/>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25</TotalTime>
  <Words>639</Words>
  <Application>Microsoft Office PowerPoint</Application>
  <PresentationFormat>Widescreen</PresentationFormat>
  <Paragraphs>49</Paragraphs>
  <Slides>4</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4</vt:i4>
      </vt:variant>
    </vt:vector>
  </HeadingPairs>
  <TitlesOfParts>
    <vt:vector size="8" baseType="lpstr">
      <vt:lpstr>Arial</vt:lpstr>
      <vt:lpstr>Museo Sans 300</vt:lpstr>
      <vt:lpstr>Museo Sans 500</vt:lpstr>
      <vt:lpstr>1_Office Theme</vt:lpstr>
      <vt:lpstr>Utdypende forklaring av  OKR-rammeverket </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Utdypende forklaring av delen i OKR-rammeverket</dc:title>
  <dc:creator>Dragana Trifunovic</dc:creator>
  <cp:lastModifiedBy>Dragana Trifunovic</cp:lastModifiedBy>
  <cp:revision>2</cp:revision>
  <dcterms:created xsi:type="dcterms:W3CDTF">2020-06-15T11:18:52Z</dcterms:created>
  <dcterms:modified xsi:type="dcterms:W3CDTF">2020-06-23T21:11:42Z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0x010100B9EBD17FCE8AF843A3F68FD279D65FD7</vt:lpwstr>
  </property>
</Properties>
</file>