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117" r:id="rId6"/>
    <p:sldId id="2036" r:id="rId7"/>
    <p:sldId id="273" r:id="rId8"/>
    <p:sldId id="2093" r:id="rId9"/>
    <p:sldId id="329" r:id="rId10"/>
    <p:sldId id="2094" r:id="rId11"/>
    <p:sldId id="2095" r:id="rId12"/>
    <p:sldId id="378"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8B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5A681-2697-44D2-98C6-E8A204F23BF1}" v="2" dt="2020-06-15T11:06:31.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e Morlandstø" userId="fd449c73-7943-49ef-89e0-1de95e9ffa81" providerId="ADAL" clId="{B8D5A681-2697-44D2-98C6-E8A204F23BF1}"/>
    <pc:docChg chg="modSld">
      <pc:chgData name="Silje Morlandstø" userId="fd449c73-7943-49ef-89e0-1de95e9ffa81" providerId="ADAL" clId="{B8D5A681-2697-44D2-98C6-E8A204F23BF1}" dt="2020-06-15T11:06:31.608" v="1"/>
      <pc:docMkLst>
        <pc:docMk/>
      </pc:docMkLst>
      <pc:sldChg chg="modTransition">
        <pc:chgData name="Silje Morlandstø" userId="fd449c73-7943-49ef-89e0-1de95e9ffa81" providerId="ADAL" clId="{B8D5A681-2697-44D2-98C6-E8A204F23BF1}" dt="2020-06-15T11:06:31.608" v="1"/>
        <pc:sldMkLst>
          <pc:docMk/>
          <pc:sldMk cId="2287911284" sldId="2036"/>
        </pc:sldMkLst>
      </pc:sldChg>
      <pc:sldChg chg="modTransition">
        <pc:chgData name="Silje Morlandstø" userId="fd449c73-7943-49ef-89e0-1de95e9ffa81" providerId="ADAL" clId="{B8D5A681-2697-44D2-98C6-E8A204F23BF1}" dt="2020-06-15T11:06:23.998" v="0"/>
        <pc:sldMkLst>
          <pc:docMk/>
          <pc:sldMk cId="656719751" sldId="211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857399-FF68-4712-9EBD-390990342F26}"/>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0282459E-6C60-4F60-A15C-FD6A5A3958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19198F10-A258-489D-89B2-D1CDFD157C0B}"/>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5DBBBC10-B92E-4FD8-8A25-EEE2713AAAD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8B58F46-0DCA-4D4A-8DE1-88F11F62E3AA}"/>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1170217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B2A4B0-69FA-4EC4-A144-129D0D99234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4096E1F5-3A3A-4555-8D51-1E15554866EA}"/>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7D3A855-67ED-4972-9570-AB845912CA22}"/>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5204A61E-5DB1-443E-9C52-2D01AF6F07D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4D3BFA4-3741-4420-8DE2-95E9B3F0F157}"/>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275201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A4DB203-DA6D-4214-8DAF-C6BC23F8A5E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46C5E38E-2D51-481F-95AB-2394E273ABED}"/>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D6F1647-3768-4DF8-903F-B92534E36FD0}"/>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4860F44C-35FC-4BC7-B4E7-55A36748A56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7729640-83CA-4ED2-A5EC-4D807E7B43E4}"/>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919635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237120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6744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427491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2296452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1211920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1957997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4008811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2514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7A0D78E-64CC-4481-8807-3E12FB75A75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D5F2C47-0421-49E5-915A-7E5FB2BEDC67}"/>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4920A09-5A24-4924-B621-12DBB4C44B01}"/>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4180C1BB-29A2-427B-AFD6-B125C278A4F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8418003-6BD3-4B40-A52B-5749795C4528}"/>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31977491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2336104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2565417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9552740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3167069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691600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8771045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88232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F265E1-CE2A-45DE-B661-68EC349FC7FE}"/>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A2DED3CC-3482-49B3-9F2B-2C47BB86C0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80937DE-7241-4BF0-81FB-9649B7C3A5B3}"/>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8F41FA07-41E5-4680-8BDB-947453C1611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DDDBC4-BD40-4E0F-BC72-74AC5DF9D1C8}"/>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1263523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2D916D-4C4B-4B34-9DD3-55715E720BF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FB3EDF0-7871-45F0-9797-B129E21F100E}"/>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E7CC6FC-DA75-4D2E-9CCD-BFE380C22FFF}"/>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3CBF5B8-C8AF-4325-A0B9-4E19F3515191}"/>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6" name="Plassholder for bunntekst 5">
            <a:extLst>
              <a:ext uri="{FF2B5EF4-FFF2-40B4-BE49-F238E27FC236}">
                <a16:creationId xmlns:a16="http://schemas.microsoft.com/office/drawing/2014/main" id="{AC716828-2AE8-42AB-B3E3-8EB08CE1B5F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00D273F-0801-444E-B248-593C8AF4DAF2}"/>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215437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C7F249-6C8B-4088-AA48-DC0660052AF7}"/>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AD16C84B-4865-4E7F-AF38-A530D0AF9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33D3BA35-D7EB-4C91-8951-0602F0DBD936}"/>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E4403FAF-275A-40FF-963D-5A25CFFD99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DD31AB32-66F8-4532-8EF9-9281A3BAF23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9BEDE07D-C8C0-4DC6-9E55-14AE9C72F460}"/>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8" name="Plassholder for bunntekst 7">
            <a:extLst>
              <a:ext uri="{FF2B5EF4-FFF2-40B4-BE49-F238E27FC236}">
                <a16:creationId xmlns:a16="http://schemas.microsoft.com/office/drawing/2014/main" id="{79922745-1B20-442E-B7D0-D1357D48470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45739A79-7E43-4EA7-BBB1-92757AB1E3DD}"/>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261898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12F423-D6B1-4A8A-BB73-503C4187554C}"/>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34C9F8C-F248-4710-9D8A-5E18FF2AE932}"/>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4" name="Plassholder for bunntekst 3">
            <a:extLst>
              <a:ext uri="{FF2B5EF4-FFF2-40B4-BE49-F238E27FC236}">
                <a16:creationId xmlns:a16="http://schemas.microsoft.com/office/drawing/2014/main" id="{705021FE-D808-4E62-AF86-69A6D384A054}"/>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BF44247B-2DB0-4FB0-B04C-1F4F6412E372}"/>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203595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9F00E9C-2298-4A48-8FB7-BC8FABADE992}"/>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3" name="Plassholder for bunntekst 2">
            <a:extLst>
              <a:ext uri="{FF2B5EF4-FFF2-40B4-BE49-F238E27FC236}">
                <a16:creationId xmlns:a16="http://schemas.microsoft.com/office/drawing/2014/main" id="{DC89EFE7-B331-495C-B93F-DA7421CC13EB}"/>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80A37A01-7AA5-49FA-8141-CD5C9BAE405E}"/>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324212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2A1FBE-0CCA-46CF-A5A1-A669FD89C44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C2C5FB08-689B-4C94-81C6-4D513712A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2335E78A-3036-4E1F-A53F-930768508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462EADE-9049-4298-B2FB-55C4C1F0E6CC}"/>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6" name="Plassholder for bunntekst 5">
            <a:extLst>
              <a:ext uri="{FF2B5EF4-FFF2-40B4-BE49-F238E27FC236}">
                <a16:creationId xmlns:a16="http://schemas.microsoft.com/office/drawing/2014/main" id="{097DDAE4-68AD-4233-A161-6A2B5FE6185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0BC5BBA-91B4-4846-887D-E7B71FC605C8}"/>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53901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D685EB-89D8-4A57-9C40-A7CC65FF030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6AA8353-1220-45F5-B408-1B097B321C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768F2DAD-C88D-4953-BFE3-493AA623A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F520A64-AA15-4E3A-80E5-CF31F86D90C4}"/>
              </a:ext>
            </a:extLst>
          </p:cNvPr>
          <p:cNvSpPr>
            <a:spLocks noGrp="1"/>
          </p:cNvSpPr>
          <p:nvPr>
            <p:ph type="dt" sz="half" idx="10"/>
          </p:nvPr>
        </p:nvSpPr>
        <p:spPr/>
        <p:txBody>
          <a:bodyPr/>
          <a:lstStyle/>
          <a:p>
            <a:fld id="{675DE3E1-DA8F-4087-8D96-F4B96B00227B}" type="datetimeFigureOut">
              <a:rPr lang="nb-NO" smtClean="0"/>
              <a:t>24.06.2020</a:t>
            </a:fld>
            <a:endParaRPr lang="nb-NO"/>
          </a:p>
        </p:txBody>
      </p:sp>
      <p:sp>
        <p:nvSpPr>
          <p:cNvPr id="6" name="Plassholder for bunntekst 5">
            <a:extLst>
              <a:ext uri="{FF2B5EF4-FFF2-40B4-BE49-F238E27FC236}">
                <a16:creationId xmlns:a16="http://schemas.microsoft.com/office/drawing/2014/main" id="{0FD122DD-E30C-42D7-B0CC-4A830BD8D49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6133119-CAF9-4A6A-B602-71DB96103DDA}"/>
              </a:ext>
            </a:extLst>
          </p:cNvPr>
          <p:cNvSpPr>
            <a:spLocks noGrp="1"/>
          </p:cNvSpPr>
          <p:nvPr>
            <p:ph type="sldNum" sz="quarter" idx="12"/>
          </p:nvPr>
        </p:nvSpPr>
        <p:spPr/>
        <p:txBody>
          <a:bodyPr/>
          <a:lstStyle/>
          <a:p>
            <a:fld id="{F7C32E01-7A49-462F-82B0-FBE6331ABCED}" type="slidenum">
              <a:rPr lang="nb-NO" smtClean="0"/>
              <a:t>‹#›</a:t>
            </a:fld>
            <a:endParaRPr lang="nb-NO"/>
          </a:p>
        </p:txBody>
      </p:sp>
    </p:spTree>
    <p:extLst>
      <p:ext uri="{BB962C8B-B14F-4D97-AF65-F5344CB8AC3E}">
        <p14:creationId xmlns:p14="http://schemas.microsoft.com/office/powerpoint/2010/main" val="323404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pn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54270203-3DA0-448A-9A15-DD5A5C823D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94C81B4-8361-4607-8AC7-3475235E8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3439990-306F-49B3-9EFA-5A18C4107B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DE3E1-DA8F-4087-8D96-F4B96B00227B}" type="datetimeFigureOut">
              <a:rPr lang="nb-NO" smtClean="0"/>
              <a:t>24.06.2020</a:t>
            </a:fld>
            <a:endParaRPr lang="nb-NO"/>
          </a:p>
        </p:txBody>
      </p:sp>
      <p:sp>
        <p:nvSpPr>
          <p:cNvPr id="5" name="Plassholder for bunntekst 4">
            <a:extLst>
              <a:ext uri="{FF2B5EF4-FFF2-40B4-BE49-F238E27FC236}">
                <a16:creationId xmlns:a16="http://schemas.microsoft.com/office/drawing/2014/main" id="{E4B8BCFC-2300-4C6E-B936-987884000E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2E98542A-7029-4E68-9141-2084B15372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32E01-7A49-462F-82B0-FBE6331ABCED}" type="slidenum">
              <a:rPr lang="nb-NO" smtClean="0"/>
              <a:t>‹#›</a:t>
            </a:fld>
            <a:endParaRPr lang="nb-NO"/>
          </a:p>
        </p:txBody>
      </p:sp>
    </p:spTree>
    <p:extLst>
      <p:ext uri="{BB962C8B-B14F-4D97-AF65-F5344CB8AC3E}">
        <p14:creationId xmlns:p14="http://schemas.microsoft.com/office/powerpoint/2010/main" val="4324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3961242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Metodekort Business Model Canvas 1/2</a:t>
            </a:r>
          </a:p>
        </p:txBody>
      </p:sp>
      <p:sp>
        <p:nvSpPr>
          <p:cNvPr id="4" name="TextBox 3">
            <a:extLst>
              <a:ext uri="{FF2B5EF4-FFF2-40B4-BE49-F238E27FC236}">
                <a16:creationId xmlns:a16="http://schemas.microsoft.com/office/drawing/2014/main" id="{FFFDB211-B0CF-4082-9DA1-E45B05337061}"/>
              </a:ext>
            </a:extLst>
          </p:cNvPr>
          <p:cNvSpPr txBox="1"/>
          <p:nvPr/>
        </p:nvSpPr>
        <p:spPr>
          <a:xfrm>
            <a:off x="553934"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får du ut av metoden?</a:t>
            </a:r>
          </a:p>
        </p:txBody>
      </p:sp>
      <p:sp>
        <p:nvSpPr>
          <p:cNvPr id="5" name="TextBox 4">
            <a:extLst>
              <a:ext uri="{FF2B5EF4-FFF2-40B4-BE49-F238E27FC236}">
                <a16:creationId xmlns:a16="http://schemas.microsoft.com/office/drawing/2014/main" id="{90CCA715-6BA1-4425-8AA1-335F9FEBF5DE}"/>
              </a:ext>
            </a:extLst>
          </p:cNvPr>
          <p:cNvSpPr txBox="1"/>
          <p:nvPr/>
        </p:nvSpPr>
        <p:spPr>
          <a:xfrm>
            <a:off x="549640" y="1598513"/>
            <a:ext cx="52825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Et godt utgangspunkt for å analysere og forbedre en virksomhet. Rammeverket kan benyttes til kartlegging av nå-situasjonen, idégenerering rundt enkeltområder og konsekvensutredning av initiativer og tiltak.</a:t>
            </a:r>
          </a:p>
        </p:txBody>
      </p:sp>
      <p:cxnSp>
        <p:nvCxnSpPr>
          <p:cNvPr id="24" name="Straight Connector 23">
            <a:extLst>
              <a:ext uri="{FF2B5EF4-FFF2-40B4-BE49-F238E27FC236}">
                <a16:creationId xmlns:a16="http://schemas.microsoft.com/office/drawing/2014/main" id="{6229429D-9B42-4477-926F-3FE8351B558E}"/>
              </a:ext>
            </a:extLst>
          </p:cNvPr>
          <p:cNvCxnSpPr/>
          <p:nvPr/>
        </p:nvCxnSpPr>
        <p:spPr>
          <a:xfrm>
            <a:off x="628477"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468BCFB-34C1-4F42-BB9D-8B4CC512CFAE}"/>
              </a:ext>
            </a:extLst>
          </p:cNvPr>
          <p:cNvSpPr txBox="1"/>
          <p:nvPr/>
        </p:nvSpPr>
        <p:spPr>
          <a:xfrm>
            <a:off x="549640" y="2331207"/>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dirty="0">
                <a:ln>
                  <a:noFill/>
                </a:ln>
                <a:solidFill>
                  <a:srgbClr val="333030"/>
                </a:solidFill>
                <a:effectLst/>
                <a:uLnTx/>
                <a:uFillTx/>
                <a:latin typeface="Museo Sans 300"/>
                <a:ea typeface="+mn-ea"/>
                <a:cs typeface="+mn-cs"/>
              </a:rPr>
              <a:t>Hvordan?</a:t>
            </a:r>
          </a:p>
        </p:txBody>
      </p:sp>
      <p:sp>
        <p:nvSpPr>
          <p:cNvPr id="26" name="TextBox 25">
            <a:extLst>
              <a:ext uri="{FF2B5EF4-FFF2-40B4-BE49-F238E27FC236}">
                <a16:creationId xmlns:a16="http://schemas.microsoft.com/office/drawing/2014/main" id="{8BBF1942-1193-4A5D-9999-720B7470ABBD}"/>
              </a:ext>
            </a:extLst>
          </p:cNvPr>
          <p:cNvSpPr txBox="1"/>
          <p:nvPr/>
        </p:nvSpPr>
        <p:spPr>
          <a:xfrm>
            <a:off x="549640" y="2686350"/>
            <a:ext cx="5282593"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En virksomhets forretningsmodell beskriver hvordan en virksomhet skaper, leverer og fanger verdi over tid. Forretningsmodellkanvaset hjelper deg å sette dette sammen i en helhet. For å fylle ut forretningsmodellkanvaset går du frem på denne måten: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dirty="0">
              <a:ln>
                <a:noFill/>
              </a:ln>
              <a:solidFill>
                <a:srgbClr val="333030"/>
              </a:solidFill>
              <a:effectLst/>
              <a:uLnTx/>
              <a:uFillTx/>
              <a:latin typeface="Museo Sans 30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Skriv ut forretningsmodellkanvasen i minimum A3-format. Det beste formatet er A0, da kan kanvasen henges på veggen. Hvis du ikke har tilgang til A0 </a:t>
            </a:r>
            <a:r>
              <a:rPr kumimoji="0" lang="nb-NO" sz="1200" b="0" i="0" u="none" strike="noStrike" kern="1200" cap="none" spc="0" normalizeH="0" baseline="0" noProof="0" dirty="0" err="1">
                <a:ln>
                  <a:noFill/>
                </a:ln>
                <a:solidFill>
                  <a:srgbClr val="333030"/>
                </a:solidFill>
                <a:effectLst/>
                <a:uLnTx/>
                <a:uFillTx/>
                <a:latin typeface="Museo Sans 300"/>
                <a:ea typeface="+mn-ea"/>
                <a:cs typeface="+mn-cs"/>
              </a:rPr>
              <a:t>printing</a:t>
            </a:r>
            <a:r>
              <a:rPr kumimoji="0" lang="nb-NO" sz="1200" b="0" i="0" u="none" strike="noStrike" kern="1200" cap="none" spc="0" normalizeH="0" baseline="0" noProof="0" dirty="0">
                <a:ln>
                  <a:noFill/>
                </a:ln>
                <a:solidFill>
                  <a:srgbClr val="333030"/>
                </a:solidFill>
                <a:effectLst/>
                <a:uLnTx/>
                <a:uFillTx/>
                <a:latin typeface="Museo Sans 300"/>
                <a:ea typeface="+mn-ea"/>
                <a:cs typeface="+mn-cs"/>
              </a:rPr>
              <a:t>, kan du tegne kanvaset på gråpapir og henge det på veggen.</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Fyll ut kanvasens 9 byggesteiner</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Del ut </a:t>
            </a:r>
            <a:r>
              <a:rPr kumimoji="0" lang="nb-NO" sz="1200" b="0" i="0" u="none" strike="noStrike" kern="1200" cap="none" spc="0" normalizeH="0" baseline="0" noProof="0" dirty="0" err="1">
                <a:ln>
                  <a:noFill/>
                </a:ln>
                <a:solidFill>
                  <a:srgbClr val="333030"/>
                </a:solidFill>
                <a:effectLst/>
                <a:uLnTx/>
                <a:uFillTx/>
                <a:latin typeface="Museo Sans 300"/>
                <a:ea typeface="+mn-ea"/>
                <a:cs typeface="+mn-cs"/>
              </a:rPr>
              <a:t>post-its</a:t>
            </a:r>
            <a:r>
              <a:rPr kumimoji="0" lang="nb-NO" sz="1200" b="0" i="0" u="none" strike="noStrike" kern="1200" cap="none" spc="0" normalizeH="0" baseline="0" noProof="0" dirty="0">
                <a:ln>
                  <a:noFill/>
                </a:ln>
                <a:solidFill>
                  <a:srgbClr val="333030"/>
                </a:solidFill>
                <a:effectLst/>
                <a:uLnTx/>
                <a:uFillTx/>
                <a:latin typeface="Museo Sans 300"/>
                <a:ea typeface="+mn-ea"/>
                <a:cs typeface="+mn-cs"/>
              </a:rPr>
              <a:t> til deltakerne for å fylle ut og henge på de ulike delene av kanvasen</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For et effektivt arbeidsmøte er det lurt å gi hver deltaker ansvar for en del av rammeverket, og deretter få alle til å presentere etter tur. Legg til flere lapper dersom noe er utelatt.</a:t>
            </a:r>
          </a:p>
          <a:p>
            <a:pPr marL="228600" marR="0" lvl="0" indent="-228600" algn="l" defTabSz="914400" rtl="0" eaLnBrk="1" fontAlgn="auto" latinLnBrk="0" hangingPunct="1">
              <a:lnSpc>
                <a:spcPct val="100000"/>
              </a:lnSpc>
              <a:spcBef>
                <a:spcPts val="0"/>
              </a:spcBef>
              <a:spcAft>
                <a:spcPts val="0"/>
              </a:spcAft>
              <a:buClrTx/>
              <a:buSzTx/>
              <a:buFont typeface="+mj-lt"/>
              <a:buAutoNum type="arabicParenR"/>
              <a:tabLst/>
              <a:defRPr/>
            </a:pPr>
            <a:endParaRPr kumimoji="0" lang="nb-NO" sz="1200" b="0" i="0" u="none" strike="noStrike" kern="1200" cap="none" spc="0" normalizeH="0" baseline="0" noProof="0" dirty="0">
              <a:ln>
                <a:noFill/>
              </a:ln>
              <a:solidFill>
                <a:srgbClr val="333030"/>
              </a:solidFill>
              <a:effectLst/>
              <a:uLnTx/>
              <a:uFillTx/>
              <a:latin typeface="Museo Sans 300"/>
              <a:ea typeface="+mn-ea"/>
              <a:cs typeface="+mn-cs"/>
            </a:endParaRPr>
          </a:p>
        </p:txBody>
      </p:sp>
      <p:cxnSp>
        <p:nvCxnSpPr>
          <p:cNvPr id="27" name="Straight Connector 26">
            <a:extLst>
              <a:ext uri="{FF2B5EF4-FFF2-40B4-BE49-F238E27FC236}">
                <a16:creationId xmlns:a16="http://schemas.microsoft.com/office/drawing/2014/main" id="{C07EBDD9-D028-409E-8825-23A1C69505BE}"/>
              </a:ext>
            </a:extLst>
          </p:cNvPr>
          <p:cNvCxnSpPr/>
          <p:nvPr/>
        </p:nvCxnSpPr>
        <p:spPr>
          <a:xfrm>
            <a:off x="628477" y="265317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8ACD76-6084-40A5-848E-1696A52D07E1}"/>
              </a:ext>
            </a:extLst>
          </p:cNvPr>
          <p:cNvCxnSpPr/>
          <p:nvPr/>
        </p:nvCxnSpPr>
        <p:spPr>
          <a:xfrm>
            <a:off x="6096000" y="1259959"/>
            <a:ext cx="0" cy="47793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70B7D7D-EFE0-41F8-82DA-D0657646D919}"/>
              </a:ext>
            </a:extLst>
          </p:cNvPr>
          <p:cNvSpPr txBox="1"/>
          <p:nvPr/>
        </p:nvSpPr>
        <p:spPr>
          <a:xfrm>
            <a:off x="6359766"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Fordeler</a:t>
            </a:r>
          </a:p>
        </p:txBody>
      </p:sp>
      <p:sp>
        <p:nvSpPr>
          <p:cNvPr id="31" name="TextBox 30">
            <a:extLst>
              <a:ext uri="{FF2B5EF4-FFF2-40B4-BE49-F238E27FC236}">
                <a16:creationId xmlns:a16="http://schemas.microsoft.com/office/drawing/2014/main" id="{A1336C78-AF9A-4E15-AC78-C345A4CA3E3B}"/>
              </a:ext>
            </a:extLst>
          </p:cNvPr>
          <p:cNvSpPr txBox="1"/>
          <p:nvPr/>
        </p:nvSpPr>
        <p:spPr>
          <a:xfrm>
            <a:off x="6355473" y="1598513"/>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Gir deltakerne et felles språk og et enkelt helhetsbilde av en forretningsmodell. Rammeverket er et godt utgangspunkt for å analysere og forbedre virksomheten. Fungerer godt i et arbeidsmøte.</a:t>
            </a:r>
          </a:p>
        </p:txBody>
      </p:sp>
      <p:cxnSp>
        <p:nvCxnSpPr>
          <p:cNvPr id="32" name="Straight Connector 31">
            <a:extLst>
              <a:ext uri="{FF2B5EF4-FFF2-40B4-BE49-F238E27FC236}">
                <a16:creationId xmlns:a16="http://schemas.microsoft.com/office/drawing/2014/main" id="{A9BD518A-09CC-4CC6-BFB4-335911A6C00B}"/>
              </a:ext>
            </a:extLst>
          </p:cNvPr>
          <p:cNvCxnSpPr/>
          <p:nvPr/>
        </p:nvCxnSpPr>
        <p:spPr>
          <a:xfrm>
            <a:off x="6434309"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3C8DE64-71A8-4F0A-BF6F-6216B9D48B3C}"/>
              </a:ext>
            </a:extLst>
          </p:cNvPr>
          <p:cNvSpPr txBox="1"/>
          <p:nvPr/>
        </p:nvSpPr>
        <p:spPr>
          <a:xfrm>
            <a:off x="6359766" y="234791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Ulemper</a:t>
            </a:r>
          </a:p>
        </p:txBody>
      </p:sp>
      <p:sp>
        <p:nvSpPr>
          <p:cNvPr id="34" name="TextBox 33">
            <a:extLst>
              <a:ext uri="{FF2B5EF4-FFF2-40B4-BE49-F238E27FC236}">
                <a16:creationId xmlns:a16="http://schemas.microsoft.com/office/drawing/2014/main" id="{3237BA0A-66E9-49FE-8E67-B0F19E5BC392}"/>
              </a:ext>
            </a:extLst>
          </p:cNvPr>
          <p:cNvSpPr txBox="1"/>
          <p:nvPr/>
        </p:nvSpPr>
        <p:spPr>
          <a:xfrm>
            <a:off x="6355473" y="2686464"/>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Krever forståelse for helheten i forretningsmodellen.</a:t>
            </a:r>
          </a:p>
        </p:txBody>
      </p:sp>
      <p:cxnSp>
        <p:nvCxnSpPr>
          <p:cNvPr id="35" name="Straight Connector 34">
            <a:extLst>
              <a:ext uri="{FF2B5EF4-FFF2-40B4-BE49-F238E27FC236}">
                <a16:creationId xmlns:a16="http://schemas.microsoft.com/office/drawing/2014/main" id="{9CCD915F-FF25-4480-BF26-DECFDA58D165}"/>
              </a:ext>
            </a:extLst>
          </p:cNvPr>
          <p:cNvCxnSpPr/>
          <p:nvPr/>
        </p:nvCxnSpPr>
        <p:spPr>
          <a:xfrm>
            <a:off x="6434309" y="268635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6A221BC-18C2-4E63-8B4E-9012C3CB5818}"/>
              </a:ext>
            </a:extLst>
          </p:cNvPr>
          <p:cNvSpPr txBox="1"/>
          <p:nvPr/>
        </p:nvSpPr>
        <p:spPr>
          <a:xfrm>
            <a:off x="6359766" y="3251195"/>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Hvem bør delta?</a:t>
            </a:r>
          </a:p>
        </p:txBody>
      </p:sp>
      <p:sp>
        <p:nvSpPr>
          <p:cNvPr id="54" name="TextBox 53">
            <a:extLst>
              <a:ext uri="{FF2B5EF4-FFF2-40B4-BE49-F238E27FC236}">
                <a16:creationId xmlns:a16="http://schemas.microsoft.com/office/drawing/2014/main" id="{ED19851F-CF31-4761-A0D1-B6251F087845}"/>
              </a:ext>
            </a:extLst>
          </p:cNvPr>
          <p:cNvSpPr txBox="1"/>
          <p:nvPr/>
        </p:nvSpPr>
        <p:spPr>
          <a:xfrm>
            <a:off x="6355473" y="3589749"/>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2-4 personer med god kjennskap til ulike deler av virksomheten.</a:t>
            </a:r>
          </a:p>
        </p:txBody>
      </p:sp>
      <p:cxnSp>
        <p:nvCxnSpPr>
          <p:cNvPr id="55" name="Straight Connector 54">
            <a:extLst>
              <a:ext uri="{FF2B5EF4-FFF2-40B4-BE49-F238E27FC236}">
                <a16:creationId xmlns:a16="http://schemas.microsoft.com/office/drawing/2014/main" id="{A5748680-3A36-466C-AE1C-9E603F804C33}"/>
              </a:ext>
            </a:extLst>
          </p:cNvPr>
          <p:cNvCxnSpPr/>
          <p:nvPr/>
        </p:nvCxnSpPr>
        <p:spPr>
          <a:xfrm>
            <a:off x="6434309" y="3589635"/>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147769D2-2A50-4C4B-88E0-D1DD498068A9}"/>
              </a:ext>
            </a:extLst>
          </p:cNvPr>
          <p:cNvSpPr txBox="1"/>
          <p:nvPr/>
        </p:nvSpPr>
        <p:spPr>
          <a:xfrm>
            <a:off x="6359766" y="415448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trenger du?</a:t>
            </a:r>
          </a:p>
        </p:txBody>
      </p:sp>
      <p:sp>
        <p:nvSpPr>
          <p:cNvPr id="57" name="TextBox 56">
            <a:extLst>
              <a:ext uri="{FF2B5EF4-FFF2-40B4-BE49-F238E27FC236}">
                <a16:creationId xmlns:a16="http://schemas.microsoft.com/office/drawing/2014/main" id="{73880071-FD6B-4081-B1AB-A7351633BDB9}"/>
              </a:ext>
            </a:extLst>
          </p:cNvPr>
          <p:cNvSpPr txBox="1"/>
          <p:nvPr/>
        </p:nvSpPr>
        <p:spPr>
          <a:xfrm>
            <a:off x="6355473" y="4493034"/>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eller flere store plakater med rammeverket,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post-its</a:t>
            </a:r>
            <a:r>
              <a:rPr kumimoji="0" lang="nb-NO" sz="1200" b="0" i="0" u="none" strike="noStrike" kern="1200" cap="none" spc="0" normalizeH="0" baseline="0" noProof="0">
                <a:ln>
                  <a:noFill/>
                </a:ln>
                <a:solidFill>
                  <a:srgbClr val="333030"/>
                </a:solidFill>
                <a:effectLst/>
                <a:uLnTx/>
                <a:uFillTx/>
                <a:latin typeface="Museo Sans 300"/>
                <a:ea typeface="+mn-ea"/>
                <a:cs typeface="+mn-cs"/>
              </a:rPr>
              <a:t> og tusjer.</a:t>
            </a:r>
          </a:p>
        </p:txBody>
      </p:sp>
      <p:cxnSp>
        <p:nvCxnSpPr>
          <p:cNvPr id="58" name="Straight Connector 57">
            <a:extLst>
              <a:ext uri="{FF2B5EF4-FFF2-40B4-BE49-F238E27FC236}">
                <a16:creationId xmlns:a16="http://schemas.microsoft.com/office/drawing/2014/main" id="{35865BE0-B3A2-4797-BAE3-4F1CB6C6A7C3}"/>
              </a:ext>
            </a:extLst>
          </p:cNvPr>
          <p:cNvCxnSpPr/>
          <p:nvPr/>
        </p:nvCxnSpPr>
        <p:spPr>
          <a:xfrm>
            <a:off x="6434309" y="449292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396007-4F1A-479A-9424-A960D383328B}"/>
              </a:ext>
            </a:extLst>
          </p:cNvPr>
          <p:cNvSpPr txBox="1"/>
          <p:nvPr/>
        </p:nvSpPr>
        <p:spPr>
          <a:xfrm>
            <a:off x="6359766" y="487309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Tidsbruk</a:t>
            </a:r>
          </a:p>
        </p:txBody>
      </p:sp>
      <p:sp>
        <p:nvSpPr>
          <p:cNvPr id="60" name="TextBox 59">
            <a:extLst>
              <a:ext uri="{FF2B5EF4-FFF2-40B4-BE49-F238E27FC236}">
                <a16:creationId xmlns:a16="http://schemas.microsoft.com/office/drawing/2014/main" id="{2BE03172-E4E4-495A-81E7-63ED644D03A7}"/>
              </a:ext>
            </a:extLst>
          </p:cNvPr>
          <p:cNvSpPr txBox="1"/>
          <p:nvPr/>
        </p:nvSpPr>
        <p:spPr>
          <a:xfrm>
            <a:off x="6355473" y="5211653"/>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1 arbeidsmøte på 2 – 4 timer.</a:t>
            </a:r>
          </a:p>
        </p:txBody>
      </p:sp>
      <p:cxnSp>
        <p:nvCxnSpPr>
          <p:cNvPr id="61" name="Straight Connector 60">
            <a:extLst>
              <a:ext uri="{FF2B5EF4-FFF2-40B4-BE49-F238E27FC236}">
                <a16:creationId xmlns:a16="http://schemas.microsoft.com/office/drawing/2014/main" id="{A71BE3E1-E860-41D9-8C98-759AAF1F8838}"/>
              </a:ext>
            </a:extLst>
          </p:cNvPr>
          <p:cNvCxnSpPr/>
          <p:nvPr/>
        </p:nvCxnSpPr>
        <p:spPr>
          <a:xfrm>
            <a:off x="6434309" y="521153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719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Metodekort Business Model Canvas 2/2</a:t>
            </a:r>
          </a:p>
        </p:txBody>
      </p:sp>
      <p:grpSp>
        <p:nvGrpSpPr>
          <p:cNvPr id="10" name="Group 9">
            <a:extLst>
              <a:ext uri="{FF2B5EF4-FFF2-40B4-BE49-F238E27FC236}">
                <a16:creationId xmlns:a16="http://schemas.microsoft.com/office/drawing/2014/main" id="{2236FDAA-B983-487C-8891-246A931C7B4E}"/>
              </a:ext>
            </a:extLst>
          </p:cNvPr>
          <p:cNvGrpSpPr/>
          <p:nvPr/>
        </p:nvGrpSpPr>
        <p:grpSpPr>
          <a:xfrm>
            <a:off x="762757" y="1502264"/>
            <a:ext cx="10586538" cy="4922464"/>
            <a:chOff x="762757" y="1502264"/>
            <a:chExt cx="10586538" cy="4922464"/>
          </a:xfrm>
        </p:grpSpPr>
        <p:grpSp>
          <p:nvGrpSpPr>
            <p:cNvPr id="8" name="Group 7">
              <a:extLst>
                <a:ext uri="{FF2B5EF4-FFF2-40B4-BE49-F238E27FC236}">
                  <a16:creationId xmlns:a16="http://schemas.microsoft.com/office/drawing/2014/main" id="{EA8988D6-16B9-4C31-86F8-8AF140001B69}"/>
                </a:ext>
              </a:extLst>
            </p:cNvPr>
            <p:cNvGrpSpPr/>
            <p:nvPr/>
          </p:nvGrpSpPr>
          <p:grpSpPr>
            <a:xfrm>
              <a:off x="766461" y="1507107"/>
              <a:ext cx="10572054" cy="4917621"/>
              <a:chOff x="957165" y="1667417"/>
              <a:chExt cx="10572054" cy="4917621"/>
            </a:xfrm>
          </p:grpSpPr>
          <p:sp>
            <p:nvSpPr>
              <p:cNvPr id="4" name="Rectangle 3">
                <a:extLst>
                  <a:ext uri="{FF2B5EF4-FFF2-40B4-BE49-F238E27FC236}">
                    <a16:creationId xmlns:a16="http://schemas.microsoft.com/office/drawing/2014/main" id="{093CE606-D9C4-4B1E-B46A-BEB7D303A29B}"/>
                  </a:ext>
                </a:extLst>
              </p:cNvPr>
              <p:cNvSpPr/>
              <p:nvPr/>
            </p:nvSpPr>
            <p:spPr>
              <a:xfrm>
                <a:off x="957165" y="5186542"/>
                <a:ext cx="5284175" cy="1398496"/>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3" name="Rectangle 22">
                <a:extLst>
                  <a:ext uri="{FF2B5EF4-FFF2-40B4-BE49-F238E27FC236}">
                    <a16:creationId xmlns:a16="http://schemas.microsoft.com/office/drawing/2014/main" id="{A8320A0A-E3AC-49F9-AB0F-12DB8C62DAFA}"/>
                  </a:ext>
                </a:extLst>
              </p:cNvPr>
              <p:cNvSpPr/>
              <p:nvPr/>
            </p:nvSpPr>
            <p:spPr>
              <a:xfrm>
                <a:off x="6245044" y="5186541"/>
                <a:ext cx="5284175" cy="1398496"/>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4" name="Rectangle 23">
                <a:extLst>
                  <a:ext uri="{FF2B5EF4-FFF2-40B4-BE49-F238E27FC236}">
                    <a16:creationId xmlns:a16="http://schemas.microsoft.com/office/drawing/2014/main" id="{03812D3B-31BD-411E-BF96-75499E8AE2E9}"/>
                  </a:ext>
                </a:extLst>
              </p:cNvPr>
              <p:cNvSpPr/>
              <p:nvPr/>
            </p:nvSpPr>
            <p:spPr>
              <a:xfrm>
                <a:off x="957165" y="1667436"/>
                <a:ext cx="2114411" cy="3519106"/>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5" name="Rectangle 24">
                <a:extLst>
                  <a:ext uri="{FF2B5EF4-FFF2-40B4-BE49-F238E27FC236}">
                    <a16:creationId xmlns:a16="http://schemas.microsoft.com/office/drawing/2014/main" id="{274B0D45-4CEF-44EF-8219-89324EF9E3B9}"/>
                  </a:ext>
                </a:extLst>
              </p:cNvPr>
              <p:cNvSpPr/>
              <p:nvPr/>
            </p:nvSpPr>
            <p:spPr>
              <a:xfrm>
                <a:off x="3071575" y="3429001"/>
                <a:ext cx="2114411" cy="1757538"/>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6" name="Rectangle 25">
                <a:extLst>
                  <a:ext uri="{FF2B5EF4-FFF2-40B4-BE49-F238E27FC236}">
                    <a16:creationId xmlns:a16="http://schemas.microsoft.com/office/drawing/2014/main" id="{B6B9239F-FDAE-4CCD-AC59-BB1683BE4C1D}"/>
                  </a:ext>
                </a:extLst>
              </p:cNvPr>
              <p:cNvSpPr/>
              <p:nvPr/>
            </p:nvSpPr>
            <p:spPr>
              <a:xfrm>
                <a:off x="5185986" y="1667427"/>
                <a:ext cx="2114411" cy="3519105"/>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7" name="Rectangle 26">
                <a:extLst>
                  <a:ext uri="{FF2B5EF4-FFF2-40B4-BE49-F238E27FC236}">
                    <a16:creationId xmlns:a16="http://schemas.microsoft.com/office/drawing/2014/main" id="{AEC1F389-D76F-4073-BDB7-2CDB32B4991D}"/>
                  </a:ext>
                </a:extLst>
              </p:cNvPr>
              <p:cNvSpPr/>
              <p:nvPr/>
            </p:nvSpPr>
            <p:spPr>
              <a:xfrm>
                <a:off x="7300397" y="3426989"/>
                <a:ext cx="2114411" cy="1759545"/>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8" name="Rectangle 27">
                <a:extLst>
                  <a:ext uri="{FF2B5EF4-FFF2-40B4-BE49-F238E27FC236}">
                    <a16:creationId xmlns:a16="http://schemas.microsoft.com/office/drawing/2014/main" id="{48404BB0-2683-4E1A-83CB-884A7F50AB60}"/>
                  </a:ext>
                </a:extLst>
              </p:cNvPr>
              <p:cNvSpPr/>
              <p:nvPr/>
            </p:nvSpPr>
            <p:spPr>
              <a:xfrm>
                <a:off x="9414808" y="1667427"/>
                <a:ext cx="2114411" cy="3519105"/>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29" name="Rectangle 28">
                <a:extLst>
                  <a:ext uri="{FF2B5EF4-FFF2-40B4-BE49-F238E27FC236}">
                    <a16:creationId xmlns:a16="http://schemas.microsoft.com/office/drawing/2014/main" id="{E0F5112C-3E94-4EA9-B0E6-5181B6A13DE9}"/>
                  </a:ext>
                </a:extLst>
              </p:cNvPr>
              <p:cNvSpPr/>
              <p:nvPr/>
            </p:nvSpPr>
            <p:spPr>
              <a:xfrm>
                <a:off x="3071576" y="1667417"/>
                <a:ext cx="2114411" cy="1759572"/>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0" name="Rectangle 29">
                <a:extLst>
                  <a:ext uri="{FF2B5EF4-FFF2-40B4-BE49-F238E27FC236}">
                    <a16:creationId xmlns:a16="http://schemas.microsoft.com/office/drawing/2014/main" id="{4F01B8AC-71AC-4320-8E25-C17E6688DF50}"/>
                  </a:ext>
                </a:extLst>
              </p:cNvPr>
              <p:cNvSpPr/>
              <p:nvPr/>
            </p:nvSpPr>
            <p:spPr>
              <a:xfrm>
                <a:off x="7300396" y="1667439"/>
                <a:ext cx="2114411" cy="1759545"/>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9" name="TextBox 8">
              <a:extLst>
                <a:ext uri="{FF2B5EF4-FFF2-40B4-BE49-F238E27FC236}">
                  <a16:creationId xmlns:a16="http://schemas.microsoft.com/office/drawing/2014/main" id="{5E70EF4F-F6C1-4977-80B6-D1F424F2EF08}"/>
                </a:ext>
              </a:extLst>
            </p:cNvPr>
            <p:cNvSpPr txBox="1"/>
            <p:nvPr/>
          </p:nvSpPr>
          <p:spPr>
            <a:xfrm>
              <a:off x="762757" y="1502264"/>
              <a:ext cx="17261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Partnere</a:t>
              </a:r>
            </a:p>
          </p:txBody>
        </p:sp>
        <p:sp>
          <p:nvSpPr>
            <p:cNvPr id="53" name="TextBox 52">
              <a:extLst>
                <a:ext uri="{FF2B5EF4-FFF2-40B4-BE49-F238E27FC236}">
                  <a16:creationId xmlns:a16="http://schemas.microsoft.com/office/drawing/2014/main" id="{D3AF8003-4E11-4408-8B59-49CDAFBB6C36}"/>
                </a:ext>
              </a:extLst>
            </p:cNvPr>
            <p:cNvSpPr txBox="1"/>
            <p:nvPr/>
          </p:nvSpPr>
          <p:spPr>
            <a:xfrm>
              <a:off x="762757" y="5040449"/>
              <a:ext cx="19804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Kostnadsstruktur</a:t>
              </a:r>
            </a:p>
          </p:txBody>
        </p:sp>
        <p:sp>
          <p:nvSpPr>
            <p:cNvPr id="54" name="TextBox 53">
              <a:extLst>
                <a:ext uri="{FF2B5EF4-FFF2-40B4-BE49-F238E27FC236}">
                  <a16:creationId xmlns:a16="http://schemas.microsoft.com/office/drawing/2014/main" id="{99BCA8EC-7EA2-47BC-902B-E65A141A518C}"/>
                </a:ext>
              </a:extLst>
            </p:cNvPr>
            <p:cNvSpPr txBox="1"/>
            <p:nvPr/>
          </p:nvSpPr>
          <p:spPr>
            <a:xfrm>
              <a:off x="6095544" y="5040449"/>
              <a:ext cx="30875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Inntektsstrømmer</a:t>
              </a:r>
            </a:p>
          </p:txBody>
        </p:sp>
        <p:sp>
          <p:nvSpPr>
            <p:cNvPr id="55" name="TextBox 54">
              <a:extLst>
                <a:ext uri="{FF2B5EF4-FFF2-40B4-BE49-F238E27FC236}">
                  <a16:creationId xmlns:a16="http://schemas.microsoft.com/office/drawing/2014/main" id="{CF8AE524-CFF6-4428-A4D9-035ECB21FC77}"/>
                </a:ext>
              </a:extLst>
            </p:cNvPr>
            <p:cNvSpPr txBox="1"/>
            <p:nvPr/>
          </p:nvSpPr>
          <p:spPr>
            <a:xfrm>
              <a:off x="2891651" y="1502264"/>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Nøkkelaktiviteter</a:t>
              </a:r>
            </a:p>
          </p:txBody>
        </p:sp>
        <p:sp>
          <p:nvSpPr>
            <p:cNvPr id="56" name="TextBox 55">
              <a:extLst>
                <a:ext uri="{FF2B5EF4-FFF2-40B4-BE49-F238E27FC236}">
                  <a16:creationId xmlns:a16="http://schemas.microsoft.com/office/drawing/2014/main" id="{C6172A28-C9F4-43FB-BB0C-0BD030B2CE39}"/>
                </a:ext>
              </a:extLst>
            </p:cNvPr>
            <p:cNvSpPr txBox="1"/>
            <p:nvPr/>
          </p:nvSpPr>
          <p:spPr>
            <a:xfrm>
              <a:off x="2891651" y="3276345"/>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Nøkkelressurser</a:t>
              </a:r>
            </a:p>
          </p:txBody>
        </p:sp>
        <p:sp>
          <p:nvSpPr>
            <p:cNvPr id="57" name="TextBox 56">
              <a:extLst>
                <a:ext uri="{FF2B5EF4-FFF2-40B4-BE49-F238E27FC236}">
                  <a16:creationId xmlns:a16="http://schemas.microsoft.com/office/drawing/2014/main" id="{6DAF5A5D-EB6A-43E9-82AD-FB17935F2586}"/>
                </a:ext>
              </a:extLst>
            </p:cNvPr>
            <p:cNvSpPr txBox="1"/>
            <p:nvPr/>
          </p:nvSpPr>
          <p:spPr>
            <a:xfrm>
              <a:off x="5006062" y="1502264"/>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Verdiforslag</a:t>
              </a:r>
            </a:p>
          </p:txBody>
        </p:sp>
        <p:sp>
          <p:nvSpPr>
            <p:cNvPr id="58" name="TextBox 57">
              <a:extLst>
                <a:ext uri="{FF2B5EF4-FFF2-40B4-BE49-F238E27FC236}">
                  <a16:creationId xmlns:a16="http://schemas.microsoft.com/office/drawing/2014/main" id="{CE541084-A3D5-4B15-89BE-C6439918989A}"/>
                </a:ext>
              </a:extLst>
            </p:cNvPr>
            <p:cNvSpPr txBox="1"/>
            <p:nvPr/>
          </p:nvSpPr>
          <p:spPr>
            <a:xfrm>
              <a:off x="7120473" y="1502264"/>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Kunderelasjoner</a:t>
              </a:r>
            </a:p>
          </p:txBody>
        </p:sp>
        <p:sp>
          <p:nvSpPr>
            <p:cNvPr id="59" name="TextBox 58">
              <a:extLst>
                <a:ext uri="{FF2B5EF4-FFF2-40B4-BE49-F238E27FC236}">
                  <a16:creationId xmlns:a16="http://schemas.microsoft.com/office/drawing/2014/main" id="{7731060C-E71C-46EC-B462-86CB0177BC9F}"/>
                </a:ext>
              </a:extLst>
            </p:cNvPr>
            <p:cNvSpPr txBox="1"/>
            <p:nvPr/>
          </p:nvSpPr>
          <p:spPr>
            <a:xfrm>
              <a:off x="9234884" y="1502264"/>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Kundesegmenter</a:t>
              </a:r>
            </a:p>
          </p:txBody>
        </p:sp>
        <p:sp>
          <p:nvSpPr>
            <p:cNvPr id="60" name="TextBox 59">
              <a:extLst>
                <a:ext uri="{FF2B5EF4-FFF2-40B4-BE49-F238E27FC236}">
                  <a16:creationId xmlns:a16="http://schemas.microsoft.com/office/drawing/2014/main" id="{4C5A1B0D-09B4-447B-83C5-582CE8850A56}"/>
                </a:ext>
              </a:extLst>
            </p:cNvPr>
            <p:cNvSpPr txBox="1"/>
            <p:nvPr/>
          </p:nvSpPr>
          <p:spPr>
            <a:xfrm>
              <a:off x="7107840" y="3276345"/>
              <a:ext cx="21144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4B8B95"/>
                  </a:solidFill>
                  <a:effectLst/>
                  <a:uLnTx/>
                  <a:uFillTx/>
                  <a:latin typeface="Museo Sans 300"/>
                  <a:ea typeface="+mn-ea"/>
                  <a:cs typeface="+mn-cs"/>
                </a:rPr>
                <a:t>Kanaler</a:t>
              </a:r>
            </a:p>
          </p:txBody>
        </p:sp>
      </p:grpSp>
    </p:spTree>
    <p:extLst>
      <p:ext uri="{BB962C8B-B14F-4D97-AF65-F5344CB8AC3E}">
        <p14:creationId xmlns:p14="http://schemas.microsoft.com/office/powerpoint/2010/main" val="228791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4333991" y="6114196"/>
            <a:ext cx="481000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 name="TextBox 2">
            <a:extLst>
              <a:ext uri="{FF2B5EF4-FFF2-40B4-BE49-F238E27FC236}">
                <a16:creationId xmlns:a16="http://schemas.microsoft.com/office/drawing/2014/main" id="{2081C4EB-65EA-4633-9937-2E4D206FB352}"/>
              </a:ext>
            </a:extLst>
          </p:cNvPr>
          <p:cNvSpPr txBox="1"/>
          <p:nvPr/>
        </p:nvSpPr>
        <p:spPr>
          <a:xfrm>
            <a:off x="633678" y="1578591"/>
            <a:ext cx="481849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Start med å fylle ut verdiforslaget ditt</a:t>
            </a:r>
          </a:p>
        </p:txBody>
      </p:sp>
      <p:cxnSp>
        <p:nvCxnSpPr>
          <p:cNvPr id="35" name="Straight Connector 34">
            <a:extLst>
              <a:ext uri="{FF2B5EF4-FFF2-40B4-BE49-F238E27FC236}">
                <a16:creationId xmlns:a16="http://schemas.microsoft.com/office/drawing/2014/main" id="{F377EC0E-BE28-4145-9503-7AC4FF028A4E}"/>
              </a:ext>
            </a:extLst>
          </p:cNvPr>
          <p:cNvCxnSpPr/>
          <p:nvPr/>
        </p:nvCxnSpPr>
        <p:spPr>
          <a:xfrm>
            <a:off x="727879" y="1947923"/>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D3F7B0F-5EE5-4B37-B69B-A36A91532D80}"/>
              </a:ext>
            </a:extLst>
          </p:cNvPr>
          <p:cNvSpPr txBox="1"/>
          <p:nvPr/>
        </p:nvSpPr>
        <p:spPr>
          <a:xfrm>
            <a:off x="633678" y="2083558"/>
            <a:ext cx="6220731"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Vanligvis fylles rammeverket ut fra høyre mot venstre, men til dette formålet anbefaler vi at du starter i sentrum med verdiforslaget. </a:t>
            </a:r>
            <a:r>
              <a:rPr kumimoji="0" lang="nb-NO" sz="1200" b="1" i="0" u="none" strike="noStrike" kern="1200" cap="none" spc="0" normalizeH="0" baseline="0" noProof="0">
                <a:ln>
                  <a:noFill/>
                </a:ln>
                <a:solidFill>
                  <a:srgbClr val="333030"/>
                </a:solidFill>
                <a:effectLst/>
                <a:uLnTx/>
                <a:uFillTx/>
                <a:latin typeface="Museo Sans 300"/>
                <a:ea typeface="+mn-ea"/>
                <a:cs typeface="+mn-cs"/>
              </a:rPr>
              <a:t>Et verdiforslag forklarer hvordan du løser et problem eller forbedrer en situasjon for kunden</a:t>
            </a:r>
            <a:r>
              <a:rPr kumimoji="0" lang="nb-NO" sz="1200" b="0" i="0" u="none" strike="noStrike" kern="1200" cap="none" spc="0" normalizeH="0" baseline="0" noProof="0">
                <a:ln>
                  <a:noFill/>
                </a:ln>
                <a:solidFill>
                  <a:srgbClr val="333030"/>
                </a:solidFill>
                <a:effectLst/>
                <a:uLnTx/>
                <a:uFillTx/>
                <a:latin typeface="Museo Sans 300"/>
                <a:ea typeface="+mn-ea"/>
                <a:cs typeface="+mn-cs"/>
              </a:rPr>
              <a:t>. Dette kan ses på som begrunnelsen for hvorfor kundene dine skal betale for akkurat din løsning.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Hvilket problem eller utfordring er det du skal løse?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Hvordan løser du problemet?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praktisk øvelse for å formulere verdiforslag er å bruke den følgende setningen:</a:t>
            </a:r>
          </a:p>
        </p:txBody>
      </p:sp>
      <p:grpSp>
        <p:nvGrpSpPr>
          <p:cNvPr id="42" name="Group 41">
            <a:extLst>
              <a:ext uri="{FF2B5EF4-FFF2-40B4-BE49-F238E27FC236}">
                <a16:creationId xmlns:a16="http://schemas.microsoft.com/office/drawing/2014/main" id="{3BCEF75E-BECD-4FF3-ADB4-6B4554D6FBAE}"/>
              </a:ext>
            </a:extLst>
          </p:cNvPr>
          <p:cNvGrpSpPr/>
          <p:nvPr/>
        </p:nvGrpSpPr>
        <p:grpSpPr>
          <a:xfrm>
            <a:off x="688966" y="4216639"/>
            <a:ext cx="6220731" cy="1264692"/>
            <a:chOff x="575485" y="4117075"/>
            <a:chExt cx="6220731" cy="1264692"/>
          </a:xfrm>
        </p:grpSpPr>
        <p:sp>
          <p:nvSpPr>
            <p:cNvPr id="41" name="TextBox 40">
              <a:extLst>
                <a:ext uri="{FF2B5EF4-FFF2-40B4-BE49-F238E27FC236}">
                  <a16:creationId xmlns:a16="http://schemas.microsoft.com/office/drawing/2014/main" id="{E5F5A8F0-97EB-454B-B489-8577D72E1FCF}"/>
                </a:ext>
              </a:extLst>
            </p:cNvPr>
            <p:cNvSpPr txBox="1"/>
            <p:nvPr/>
          </p:nvSpPr>
          <p:spPr>
            <a:xfrm>
              <a:off x="575485" y="4182005"/>
              <a:ext cx="6220731"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Vi hjelper _______________ med å ___________________________________ gjennom å</a:t>
              </a:r>
              <a:br>
                <a:rPr kumimoji="0" lang="nb-NO" sz="1200" b="0" i="0" u="none" strike="noStrike" kern="1200" cap="none" spc="0" normalizeH="0" baseline="0" noProof="0">
                  <a:ln>
                    <a:noFill/>
                  </a:ln>
                  <a:solidFill>
                    <a:srgbClr val="333030"/>
                  </a:solidFill>
                  <a:effectLst/>
                  <a:uLnTx/>
                  <a:uFillTx/>
                  <a:latin typeface="Museo Sans 300"/>
                  <a:ea typeface="+mn-ea"/>
                  <a:cs typeface="+mn-cs"/>
                </a:rPr>
              </a:br>
              <a:r>
                <a:rPr kumimoji="0" lang="nb-NO" sz="1050" b="0" i="0" u="none" strike="noStrike" kern="1200" cap="none" spc="0" normalizeH="0" baseline="0" noProof="0">
                  <a:ln>
                    <a:noFill/>
                  </a:ln>
                  <a:solidFill>
                    <a:prstClr val="white">
                      <a:lumMod val="65000"/>
                    </a:prstClr>
                  </a:solidFill>
                  <a:effectLst/>
                  <a:uLnTx/>
                  <a:uFillTx/>
                  <a:latin typeface="Museo Sans 300"/>
                  <a:ea typeface="+mn-ea"/>
                  <a:cs typeface="+mn-cs"/>
                </a:rPr>
                <a:t>                            målgruppen                                                    løse problemet</a:t>
              </a:r>
              <a:endParaRPr kumimoji="0" lang="nb-NO" sz="1200" b="0" i="0" u="none" strike="noStrike" kern="1200" cap="none" spc="0" normalizeH="0" baseline="0" noProof="0">
                <a:ln>
                  <a:noFill/>
                </a:ln>
                <a:solidFill>
                  <a:prstClr val="white">
                    <a:lumMod val="65000"/>
                  </a:prstClr>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Levere _________________________________ som bidrar til 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50" b="0" i="0" u="none" strike="noStrike" kern="1200" cap="none" spc="0" normalizeH="0" baseline="0" noProof="0">
                  <a:ln>
                    <a:noFill/>
                  </a:ln>
                  <a:solidFill>
                    <a:prstClr val="white">
                      <a:lumMod val="65000"/>
                    </a:prstClr>
                  </a:solidFill>
                  <a:effectLst/>
                  <a:uLnTx/>
                  <a:uFillTx/>
                  <a:latin typeface="Museo Sans 300"/>
                  <a:ea typeface="+mn-ea"/>
                  <a:cs typeface="+mn-cs"/>
                </a:rPr>
                <a:t>                                       løsning                                                                                     fordeler for målgruppen</a:t>
              </a:r>
              <a:endParaRPr kumimoji="0" lang="nb-NO" sz="1050" b="0" i="0" u="none" strike="noStrike" kern="1200" cap="none" spc="0" normalizeH="0" baseline="0" noProof="0">
                <a:ln>
                  <a:noFill/>
                </a:ln>
                <a:solidFill>
                  <a:srgbClr val="333030"/>
                </a:solidFill>
                <a:effectLst/>
                <a:uLnTx/>
                <a:uFillTx/>
                <a:latin typeface="Museo Sans 300"/>
                <a:ea typeface="+mn-ea"/>
                <a:cs typeface="+mn-cs"/>
              </a:endParaRPr>
            </a:p>
          </p:txBody>
        </p:sp>
        <p:sp>
          <p:nvSpPr>
            <p:cNvPr id="39" name="Rectangle 38">
              <a:extLst>
                <a:ext uri="{FF2B5EF4-FFF2-40B4-BE49-F238E27FC236}">
                  <a16:creationId xmlns:a16="http://schemas.microsoft.com/office/drawing/2014/main" id="{04E34F9D-1DE2-4810-B072-CC180040337E}"/>
                </a:ext>
              </a:extLst>
            </p:cNvPr>
            <p:cNvSpPr/>
            <p:nvPr/>
          </p:nvSpPr>
          <p:spPr>
            <a:xfrm>
              <a:off x="575485" y="4117075"/>
              <a:ext cx="6175608" cy="1264692"/>
            </a:xfrm>
            <a:prstGeom prst="rect">
              <a:avLst/>
            </a:prstGeom>
            <a:noFill/>
            <a:ln>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43" name="Rectangle 42">
            <a:extLst>
              <a:ext uri="{FF2B5EF4-FFF2-40B4-BE49-F238E27FC236}">
                <a16:creationId xmlns:a16="http://schemas.microsoft.com/office/drawing/2014/main" id="{4EE95309-0133-49A3-A98A-7C0B5E507A6C}"/>
              </a:ext>
            </a:extLst>
          </p:cNvPr>
          <p:cNvSpPr/>
          <p:nvPr/>
        </p:nvSpPr>
        <p:spPr>
          <a:xfrm>
            <a:off x="9179750" y="2516567"/>
            <a:ext cx="954862" cy="1505983"/>
          </a:xfrm>
          <a:prstGeom prst="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pic>
        <p:nvPicPr>
          <p:cNvPr id="2" name="Picture 1">
            <a:extLst>
              <a:ext uri="{FF2B5EF4-FFF2-40B4-BE49-F238E27FC236}">
                <a16:creationId xmlns:a16="http://schemas.microsoft.com/office/drawing/2014/main" id="{6E486A83-452C-4866-985F-EDD67F41616E}"/>
              </a:ext>
            </a:extLst>
          </p:cNvPr>
          <p:cNvPicPr>
            <a:picLocks noChangeAspect="1"/>
          </p:cNvPicPr>
          <p:nvPr/>
        </p:nvPicPr>
        <p:blipFill>
          <a:blip r:embed="rId2"/>
          <a:stretch>
            <a:fillRect/>
          </a:stretch>
        </p:blipFill>
        <p:spPr>
          <a:xfrm>
            <a:off x="7401312" y="2516567"/>
            <a:ext cx="4511738" cy="2104615"/>
          </a:xfrm>
          <a:prstGeom prst="rect">
            <a:avLst/>
          </a:prstGeom>
        </p:spPr>
      </p:pic>
      <p:sp>
        <p:nvSpPr>
          <p:cNvPr id="40" name="Title 1">
            <a:extLst>
              <a:ext uri="{FF2B5EF4-FFF2-40B4-BE49-F238E27FC236}">
                <a16:creationId xmlns:a16="http://schemas.microsoft.com/office/drawing/2014/main" id="{18FC1F88-5333-460B-9809-AAFFC236B9FD}"/>
              </a:ext>
            </a:extLst>
          </p:cNvPr>
          <p:cNvSpPr>
            <a:spLocks noGrp="1"/>
          </p:cNvSpPr>
          <p:nvPr>
            <p:ph type="title"/>
          </p:nvPr>
        </p:nvSpPr>
        <p:spPr>
          <a:xfrm>
            <a:off x="633678" y="570075"/>
            <a:ext cx="10923733" cy="384721"/>
          </a:xfrm>
        </p:spPr>
        <p:txBody>
          <a:bodyPr/>
          <a:lstStyle/>
          <a:p>
            <a:r>
              <a:rPr lang="nb-NO" b="1" dirty="0"/>
              <a:t>Fremgangsmåte </a:t>
            </a:r>
          </a:p>
        </p:txBody>
      </p:sp>
    </p:spTree>
    <p:extLst>
      <p:ext uri="{BB962C8B-B14F-4D97-AF65-F5344CB8AC3E}">
        <p14:creationId xmlns:p14="http://schemas.microsoft.com/office/powerpoint/2010/main" val="3336909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4333991" y="6114196"/>
            <a:ext cx="481000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 name="TextBox 2">
            <a:extLst>
              <a:ext uri="{FF2B5EF4-FFF2-40B4-BE49-F238E27FC236}">
                <a16:creationId xmlns:a16="http://schemas.microsoft.com/office/drawing/2014/main" id="{2081C4EB-65EA-4633-9937-2E4D206FB352}"/>
              </a:ext>
            </a:extLst>
          </p:cNvPr>
          <p:cNvSpPr txBox="1"/>
          <p:nvPr/>
        </p:nvSpPr>
        <p:spPr>
          <a:xfrm>
            <a:off x="633678" y="1578591"/>
            <a:ext cx="992348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Hvem er kundene dine og hvilken relasjon har du til dem? </a:t>
            </a:r>
          </a:p>
        </p:txBody>
      </p:sp>
      <p:cxnSp>
        <p:nvCxnSpPr>
          <p:cNvPr id="35" name="Straight Connector 34">
            <a:extLst>
              <a:ext uri="{FF2B5EF4-FFF2-40B4-BE49-F238E27FC236}">
                <a16:creationId xmlns:a16="http://schemas.microsoft.com/office/drawing/2014/main" id="{F377EC0E-BE28-4145-9503-7AC4FF028A4E}"/>
              </a:ext>
            </a:extLst>
          </p:cNvPr>
          <p:cNvCxnSpPr/>
          <p:nvPr/>
        </p:nvCxnSpPr>
        <p:spPr>
          <a:xfrm>
            <a:off x="727879" y="1947923"/>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D3F7B0F-5EE5-4B37-B69B-A36A91532D80}"/>
              </a:ext>
            </a:extLst>
          </p:cNvPr>
          <p:cNvSpPr txBox="1"/>
          <p:nvPr/>
        </p:nvSpPr>
        <p:spPr>
          <a:xfrm>
            <a:off x="633678" y="2083558"/>
            <a:ext cx="6220731"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a:ln>
                  <a:noFill/>
                </a:ln>
                <a:solidFill>
                  <a:srgbClr val="333030"/>
                </a:solidFill>
                <a:effectLst/>
                <a:uLnTx/>
                <a:uFillTx/>
                <a:latin typeface="Museo Sans 300"/>
                <a:ea typeface="+mn-ea"/>
                <a:cs typeface="+mn-cs"/>
              </a:rPr>
              <a:t>Kundesegmenter/målgruppe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Kunder er det mest sentrale av enhver virksomhet. Uten lønnsomme kunder overlever du ikke lenge. Hvilke kunder eller bedrifter skaper du verdi for?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Er det enkelte segmenter som prioriteres? Hvilke kundebehov dekkes av verdiforslaget ditt? Hvem er det du ikke prioriterer?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1"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a:ln>
                  <a:noFill/>
                </a:ln>
                <a:solidFill>
                  <a:srgbClr val="333030"/>
                </a:solidFill>
                <a:effectLst/>
                <a:uLnTx/>
                <a:uFillTx/>
                <a:latin typeface="Museo Sans 300"/>
                <a:ea typeface="+mn-ea"/>
                <a:cs typeface="+mn-cs"/>
              </a:rPr>
              <a:t>Kanaler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Dette er kontaktflatene du har for interaksjon med kundene dine. Kanaler inkluderer både kommunikasjons-, salgs- og distribusjonskanaler.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Hvordan distribuerer du løsningen? Hvordan tilgjengeliggjør du løsningen enkelt og forståelig for kunden? Gjennom hvilke kanaler ønsker kunden å bli nådd (web, mobil, telefon, møte, 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1"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a:ln>
                  <a:noFill/>
                </a:ln>
                <a:solidFill>
                  <a:srgbClr val="333030"/>
                </a:solidFill>
                <a:effectLst/>
                <a:uLnTx/>
                <a:uFillTx/>
                <a:latin typeface="Museo Sans 300"/>
                <a:ea typeface="+mn-ea"/>
                <a:cs typeface="+mn-cs"/>
              </a:rPr>
              <a:t>Kunderelasjoner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Hvilken type relasjon skal du ha til kundene dine? I enkelte bransjer er det essensielt å ha en tett og nær relasjon til hver enkelt kunde, mens det for andre kan være en annen kunderelasjon som er den rette. Hvordan overbeviser du kundene om at de trenger løsningene? Hvordan skaper og opprettholder du relasjoner til kundene dine over tid?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p:txBody>
      </p:sp>
      <p:sp>
        <p:nvSpPr>
          <p:cNvPr id="43" name="Rectangle 42">
            <a:extLst>
              <a:ext uri="{FF2B5EF4-FFF2-40B4-BE49-F238E27FC236}">
                <a16:creationId xmlns:a16="http://schemas.microsoft.com/office/drawing/2014/main" id="{4EE95309-0133-49A3-A98A-7C0B5E507A6C}"/>
              </a:ext>
            </a:extLst>
          </p:cNvPr>
          <p:cNvSpPr/>
          <p:nvPr/>
        </p:nvSpPr>
        <p:spPr>
          <a:xfrm>
            <a:off x="10107639" y="2516567"/>
            <a:ext cx="1764891" cy="1483322"/>
          </a:xfrm>
          <a:prstGeom prst="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pic>
        <p:nvPicPr>
          <p:cNvPr id="38" name="Picture 37">
            <a:extLst>
              <a:ext uri="{FF2B5EF4-FFF2-40B4-BE49-F238E27FC236}">
                <a16:creationId xmlns:a16="http://schemas.microsoft.com/office/drawing/2014/main" id="{BC4EC41C-2094-4ECF-A8C5-3AA72D56084C}"/>
              </a:ext>
            </a:extLst>
          </p:cNvPr>
          <p:cNvPicPr>
            <a:picLocks noChangeAspect="1"/>
          </p:cNvPicPr>
          <p:nvPr/>
        </p:nvPicPr>
        <p:blipFill>
          <a:blip r:embed="rId2"/>
          <a:stretch>
            <a:fillRect/>
          </a:stretch>
        </p:blipFill>
        <p:spPr>
          <a:xfrm>
            <a:off x="7401312" y="2516567"/>
            <a:ext cx="4511738" cy="2104615"/>
          </a:xfrm>
          <a:prstGeom prst="rect">
            <a:avLst/>
          </a:prstGeom>
        </p:spPr>
      </p:pic>
    </p:spTree>
    <p:extLst>
      <p:ext uri="{BB962C8B-B14F-4D97-AF65-F5344CB8AC3E}">
        <p14:creationId xmlns:p14="http://schemas.microsoft.com/office/powerpoint/2010/main" val="406072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5DE7ED2-BB56-4F43-9A0B-593377659947}"/>
              </a:ext>
            </a:extLst>
          </p:cNvPr>
          <p:cNvSpPr/>
          <p:nvPr/>
        </p:nvSpPr>
        <p:spPr>
          <a:xfrm>
            <a:off x="4333991" y="6114196"/>
            <a:ext cx="4810009" cy="627797"/>
          </a:xfrm>
          <a:prstGeom prst="rect">
            <a:avLst/>
          </a:prstGeom>
          <a:solidFill>
            <a:srgbClr val="FBF7F5">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3" name="TextBox 2">
            <a:extLst>
              <a:ext uri="{FF2B5EF4-FFF2-40B4-BE49-F238E27FC236}">
                <a16:creationId xmlns:a16="http://schemas.microsoft.com/office/drawing/2014/main" id="{2081C4EB-65EA-4633-9937-2E4D206FB352}"/>
              </a:ext>
            </a:extLst>
          </p:cNvPr>
          <p:cNvSpPr txBox="1"/>
          <p:nvPr/>
        </p:nvSpPr>
        <p:spPr>
          <a:xfrm>
            <a:off x="633677" y="1578591"/>
            <a:ext cx="981590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hvordan genererer verdiforslaget ditt inntekter? </a:t>
            </a:r>
          </a:p>
        </p:txBody>
      </p:sp>
      <p:cxnSp>
        <p:nvCxnSpPr>
          <p:cNvPr id="35" name="Straight Connector 34">
            <a:extLst>
              <a:ext uri="{FF2B5EF4-FFF2-40B4-BE49-F238E27FC236}">
                <a16:creationId xmlns:a16="http://schemas.microsoft.com/office/drawing/2014/main" id="{F377EC0E-BE28-4145-9503-7AC4FF028A4E}"/>
              </a:ext>
            </a:extLst>
          </p:cNvPr>
          <p:cNvCxnSpPr/>
          <p:nvPr/>
        </p:nvCxnSpPr>
        <p:spPr>
          <a:xfrm>
            <a:off x="727879" y="1947923"/>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D3F7B0F-5EE5-4B37-B69B-A36A91532D80}"/>
              </a:ext>
            </a:extLst>
          </p:cNvPr>
          <p:cNvSpPr txBox="1"/>
          <p:nvPr/>
        </p:nvSpPr>
        <p:spPr>
          <a:xfrm>
            <a:off x="633678" y="2083558"/>
            <a:ext cx="622073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Kundene er det viktigste i en forretningsmodell, men for å hente ut verdien kundene er villige til å betale for ditt produkt eller tjeneste er det viktig å ha et bevisst forhold til hvilke inntektsstrømmer du har og hvordan du priser.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Hvilken verdi skaper du, som kundene er villige til å betale for?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Hva betaler de for i dag?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Hvordan betaler 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 inntektsstrømmer har du i dag (eks. salg av eiendeler, abonnementsinntekter, inntekt per bruk, utleie, leasing, lisensinntekter, reklamesalg eller annet)?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Hvor stor andel av totale inntekter står hver inntektsstrøm for?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 ulike inntektsstrømmene kan ha ulike prismodeller. Prismodeller deles ofte inn i to typer:</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kumimoji="0" lang="nb-NO" sz="1200" b="1" i="0" u="none" strike="noStrike" kern="1200" cap="none" spc="0" normalizeH="0" baseline="0" noProof="0">
                <a:ln>
                  <a:noFill/>
                </a:ln>
                <a:solidFill>
                  <a:srgbClr val="333030"/>
                </a:solidFill>
                <a:effectLst/>
                <a:uLnTx/>
                <a:uFillTx/>
                <a:latin typeface="Museo Sans 300"/>
                <a:ea typeface="+mn-ea"/>
                <a:cs typeface="+mn-cs"/>
              </a:rPr>
              <a:t>Forhåndsdefinerte priser </a:t>
            </a:r>
            <a:r>
              <a:rPr kumimoji="0" lang="nb-NO" sz="1200" b="0" i="0" u="none" strike="noStrike" kern="1200" cap="none" spc="0" normalizeH="0" baseline="0" noProof="0">
                <a:ln>
                  <a:noFill/>
                </a:ln>
                <a:solidFill>
                  <a:srgbClr val="333030"/>
                </a:solidFill>
                <a:effectLst/>
                <a:uLnTx/>
                <a:uFillTx/>
                <a:latin typeface="Museo Sans 300"/>
                <a:ea typeface="+mn-ea"/>
                <a:cs typeface="+mn-cs"/>
              </a:rPr>
              <a:t>som varierer basert på gitte variabler som eksempelvis kundesegment, kvantum kjøpt eller aspekter ved produktet/tjenesten.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1" i="0" u="none" strike="noStrike" kern="1200" cap="none" spc="0" normalizeH="0" baseline="0" noProof="0">
                <a:ln>
                  <a:noFill/>
                </a:ln>
                <a:solidFill>
                  <a:srgbClr val="333030"/>
                </a:solidFill>
                <a:effectLst/>
                <a:uLnTx/>
                <a:uFillTx/>
                <a:latin typeface="Museo Sans 300"/>
                <a:ea typeface="+mn-ea"/>
                <a:cs typeface="+mn-cs"/>
              </a:rPr>
              <a:t>Dynamiske priser </a:t>
            </a:r>
            <a:r>
              <a:rPr kumimoji="0" lang="nb-NO" sz="1200" b="0" i="0" u="none" strike="noStrike" kern="1200" cap="none" spc="0" normalizeH="0" baseline="0" noProof="0">
                <a:ln>
                  <a:noFill/>
                </a:ln>
                <a:solidFill>
                  <a:srgbClr val="333030"/>
                </a:solidFill>
                <a:effectLst/>
                <a:uLnTx/>
                <a:uFillTx/>
                <a:latin typeface="Museo Sans 300"/>
                <a:ea typeface="+mn-ea"/>
                <a:cs typeface="+mn-cs"/>
              </a:rPr>
              <a:t>som varierer basert på markedsforhold som tidspunkt for kjøp eller etterspørsel.</a:t>
            </a:r>
          </a:p>
        </p:txBody>
      </p:sp>
      <p:sp>
        <p:nvSpPr>
          <p:cNvPr id="43" name="Rectangle 42">
            <a:extLst>
              <a:ext uri="{FF2B5EF4-FFF2-40B4-BE49-F238E27FC236}">
                <a16:creationId xmlns:a16="http://schemas.microsoft.com/office/drawing/2014/main" id="{4EE95309-0133-49A3-A98A-7C0B5E507A6C}"/>
              </a:ext>
            </a:extLst>
          </p:cNvPr>
          <p:cNvSpPr/>
          <p:nvPr/>
        </p:nvSpPr>
        <p:spPr>
          <a:xfrm>
            <a:off x="9657181" y="3997487"/>
            <a:ext cx="2255869" cy="623695"/>
          </a:xfrm>
          <a:prstGeom prst="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pic>
        <p:nvPicPr>
          <p:cNvPr id="38" name="Picture 37">
            <a:extLst>
              <a:ext uri="{FF2B5EF4-FFF2-40B4-BE49-F238E27FC236}">
                <a16:creationId xmlns:a16="http://schemas.microsoft.com/office/drawing/2014/main" id="{27ACFDCC-2561-45D5-820A-57F6E3FCA278}"/>
              </a:ext>
            </a:extLst>
          </p:cNvPr>
          <p:cNvPicPr>
            <a:picLocks noChangeAspect="1"/>
          </p:cNvPicPr>
          <p:nvPr/>
        </p:nvPicPr>
        <p:blipFill>
          <a:blip r:embed="rId2"/>
          <a:stretch>
            <a:fillRect/>
          </a:stretch>
        </p:blipFill>
        <p:spPr>
          <a:xfrm>
            <a:off x="7401312" y="2516567"/>
            <a:ext cx="4511738" cy="2104615"/>
          </a:xfrm>
          <a:prstGeom prst="rect">
            <a:avLst/>
          </a:prstGeom>
        </p:spPr>
      </p:pic>
    </p:spTree>
    <p:extLst>
      <p:ext uri="{BB962C8B-B14F-4D97-AF65-F5344CB8AC3E}">
        <p14:creationId xmlns:p14="http://schemas.microsoft.com/office/powerpoint/2010/main" val="119841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81C4EB-65EA-4633-9937-2E4D206FB352}"/>
              </a:ext>
            </a:extLst>
          </p:cNvPr>
          <p:cNvSpPr txBox="1"/>
          <p:nvPr/>
        </p:nvSpPr>
        <p:spPr>
          <a:xfrm>
            <a:off x="633678" y="1578591"/>
            <a:ext cx="985991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For å levere verdiforslaget ditt må du se på innsatsfaktorene dine </a:t>
            </a:r>
          </a:p>
        </p:txBody>
      </p:sp>
      <p:cxnSp>
        <p:nvCxnSpPr>
          <p:cNvPr id="35" name="Straight Connector 34">
            <a:extLst>
              <a:ext uri="{FF2B5EF4-FFF2-40B4-BE49-F238E27FC236}">
                <a16:creationId xmlns:a16="http://schemas.microsoft.com/office/drawing/2014/main" id="{F377EC0E-BE28-4145-9503-7AC4FF028A4E}"/>
              </a:ext>
            </a:extLst>
          </p:cNvPr>
          <p:cNvCxnSpPr/>
          <p:nvPr/>
        </p:nvCxnSpPr>
        <p:spPr>
          <a:xfrm>
            <a:off x="727879" y="1947923"/>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D3F7B0F-5EE5-4B37-B69B-A36A91532D80}"/>
              </a:ext>
            </a:extLst>
          </p:cNvPr>
          <p:cNvSpPr txBox="1"/>
          <p:nvPr/>
        </p:nvSpPr>
        <p:spPr>
          <a:xfrm>
            <a:off x="633678" y="2083558"/>
            <a:ext cx="6220731"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333030"/>
                </a:solidFill>
                <a:effectLst/>
                <a:uLnTx/>
                <a:uFillTx/>
                <a:latin typeface="Museo Sans 300"/>
                <a:ea typeface="+mn-ea"/>
                <a:cs typeface="+mn-cs"/>
              </a:rPr>
              <a:t>Nøkkelressurser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Du er avhengig av ulike ressurser for å klare å skape og levere verdiforslaget ditt til kundene dine. Hva som er de viktigste ressursene avhenger av hver virksomhet og verdiforslag. De kan være både fysiske, finansielle og menneskelige. Merkevare, patenter, kunnskap og partnerskap kan også være nøkkelressurser.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1"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333030"/>
                </a:solidFill>
                <a:effectLst/>
                <a:uLnTx/>
                <a:uFillTx/>
                <a:latin typeface="Museo Sans 300"/>
                <a:ea typeface="+mn-ea"/>
                <a:cs typeface="+mn-cs"/>
              </a:rPr>
              <a:t>Nøkkelaktiviteter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Hva er de viktigste aktivitetene du må utføre for å levere verdiforslaget, skape kunderelasjoner og skaffe inntekter? For noen virksomheter kan dette være å drive med programvareutvikling, mens det for andre kan være problemløsing eller kompetanseheving. Er det noen sentrale aktiviteter knyttet til produksjon, problemløsning eller resten av </a:t>
            </a:r>
            <a:r>
              <a:rPr kumimoji="0" lang="nb-NO" sz="1200" b="1" i="0" u="none" strike="noStrike" kern="1200" cap="none" spc="0" normalizeH="0" baseline="0" noProof="0" dirty="0">
                <a:ln>
                  <a:noFill/>
                </a:ln>
                <a:solidFill>
                  <a:srgbClr val="333030"/>
                </a:solidFill>
                <a:effectLst/>
                <a:uLnTx/>
                <a:uFillTx/>
                <a:latin typeface="Museo Sans 300"/>
                <a:ea typeface="+mn-ea"/>
                <a:cs typeface="+mn-cs"/>
              </a:rPr>
              <a:t>økosystemet*</a:t>
            </a:r>
            <a:r>
              <a:rPr kumimoji="0" lang="nb-NO" sz="1200" b="0" i="0" u="none" strike="noStrike" kern="1200" cap="none" spc="0" normalizeH="0" baseline="0" noProof="0" dirty="0">
                <a:ln>
                  <a:noFill/>
                </a:ln>
                <a:solidFill>
                  <a:srgbClr val="333030"/>
                </a:solidFill>
                <a:effectLst/>
                <a:uLnTx/>
                <a:uFillTx/>
                <a:latin typeface="Museo Sans 300"/>
                <a:ea typeface="+mn-ea"/>
                <a:cs typeface="+mn-cs"/>
              </a:rPr>
              <a:t> ditt?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1"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333030"/>
                </a:solidFill>
                <a:effectLst/>
                <a:uLnTx/>
                <a:uFillTx/>
                <a:latin typeface="Museo Sans 300"/>
                <a:ea typeface="+mn-ea"/>
                <a:cs typeface="+mn-cs"/>
              </a:rPr>
              <a:t>Partnere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a:ln>
                  <a:noFill/>
                </a:ln>
                <a:solidFill>
                  <a:srgbClr val="333030"/>
                </a:solidFill>
                <a:effectLst/>
                <a:uLnTx/>
                <a:uFillTx/>
                <a:latin typeface="Museo Sans 300"/>
                <a:ea typeface="+mn-ea"/>
                <a:cs typeface="+mn-cs"/>
              </a:rPr>
              <a:t>For mange er partnerskap og allianser en viktig komponent i å bygge en bærekraftig forretningsmodell. Allianser kan brukes for å redusere risiko, gjøre det mulig å spesialisere seg i større grad eller å få tilgang til nøkkelressurser, ny teknologi, nye markeder (kunder, markedskompetanse) for økt konkurransekraft eller redusert time to </a:t>
            </a:r>
            <a:r>
              <a:rPr kumimoji="0" lang="nb-NO" sz="1200" b="0" i="0" u="none" strike="noStrike" kern="1200" cap="none" spc="0" normalizeH="0" baseline="0" noProof="0" dirty="0" err="1">
                <a:ln>
                  <a:noFill/>
                </a:ln>
                <a:solidFill>
                  <a:srgbClr val="333030"/>
                </a:solidFill>
                <a:effectLst/>
                <a:uLnTx/>
                <a:uFillTx/>
                <a:latin typeface="Museo Sans 300"/>
                <a:ea typeface="+mn-ea"/>
                <a:cs typeface="+mn-cs"/>
              </a:rPr>
              <a:t>market</a:t>
            </a:r>
            <a:r>
              <a:rPr kumimoji="0" lang="nb-NO" sz="1200" b="0" i="0" u="none" strike="noStrike" kern="1200" cap="none" spc="0" normalizeH="0" baseline="0" noProof="0" dirty="0">
                <a:ln>
                  <a:noFill/>
                </a:ln>
                <a:solidFill>
                  <a:srgbClr val="333030"/>
                </a:solidFill>
                <a:effectLst/>
                <a:uLnTx/>
                <a:uFillTx/>
                <a:latin typeface="Museo Sans 300"/>
                <a:ea typeface="+mn-ea"/>
                <a:cs typeface="+mn-cs"/>
              </a:rPr>
              <a:t>. </a:t>
            </a:r>
          </a:p>
        </p:txBody>
      </p:sp>
      <p:sp>
        <p:nvSpPr>
          <p:cNvPr id="43" name="Rectangle 42">
            <a:extLst>
              <a:ext uri="{FF2B5EF4-FFF2-40B4-BE49-F238E27FC236}">
                <a16:creationId xmlns:a16="http://schemas.microsoft.com/office/drawing/2014/main" id="{4EE95309-0133-49A3-A98A-7C0B5E507A6C}"/>
              </a:ext>
            </a:extLst>
          </p:cNvPr>
          <p:cNvSpPr/>
          <p:nvPr/>
        </p:nvSpPr>
        <p:spPr>
          <a:xfrm>
            <a:off x="7166908" y="2065930"/>
            <a:ext cx="1793192" cy="1540068"/>
          </a:xfrm>
          <a:prstGeom prst="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pic>
        <p:nvPicPr>
          <p:cNvPr id="38" name="Picture 37">
            <a:extLst>
              <a:ext uri="{FF2B5EF4-FFF2-40B4-BE49-F238E27FC236}">
                <a16:creationId xmlns:a16="http://schemas.microsoft.com/office/drawing/2014/main" id="{E3705B51-891D-458C-A65D-5E0D70ADB1CA}"/>
              </a:ext>
            </a:extLst>
          </p:cNvPr>
          <p:cNvPicPr>
            <a:picLocks noChangeAspect="1"/>
          </p:cNvPicPr>
          <p:nvPr/>
        </p:nvPicPr>
        <p:blipFill>
          <a:blip r:embed="rId2"/>
          <a:stretch>
            <a:fillRect/>
          </a:stretch>
        </p:blipFill>
        <p:spPr>
          <a:xfrm>
            <a:off x="7163622" y="2083558"/>
            <a:ext cx="4511738" cy="2104615"/>
          </a:xfrm>
          <a:prstGeom prst="rect">
            <a:avLst/>
          </a:prstGeom>
        </p:spPr>
      </p:pic>
      <p:sp>
        <p:nvSpPr>
          <p:cNvPr id="4" name="Left Arrow 3"/>
          <p:cNvSpPr/>
          <p:nvPr/>
        </p:nvSpPr>
        <p:spPr>
          <a:xfrm>
            <a:off x="7482579" y="4469642"/>
            <a:ext cx="4511738" cy="1533196"/>
          </a:xfrm>
          <a:prstGeom prst="roundRect">
            <a:avLst/>
          </a:prstGeom>
          <a:solidFill>
            <a:srgbClr val="4B8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100" dirty="0">
                <a:solidFill>
                  <a:schemeClr val="bg1"/>
                </a:solidFill>
                <a:latin typeface="Museo Sans 300"/>
              </a:rPr>
              <a:t>*</a:t>
            </a:r>
            <a:r>
              <a:rPr lang="nb-NO" sz="1100" b="1" dirty="0">
                <a:solidFill>
                  <a:schemeClr val="bg1"/>
                </a:solidFill>
                <a:latin typeface="Museo Sans 300"/>
              </a:rPr>
              <a:t>Økosystem</a:t>
            </a:r>
            <a:r>
              <a:rPr lang="nb-NO" sz="1100" dirty="0">
                <a:solidFill>
                  <a:schemeClr val="bg1"/>
                </a:solidFill>
                <a:latin typeface="Museo Sans 300"/>
              </a:rPr>
              <a:t> består av virksomheter, enkeltpersoner og samfunn, som benytter seg av egne og andres ressurser for å gjennomføre oppgavene som er nødvendige for å overleve i markedet. Selv om deltakerne i et økosystem søker etter best mulig utfall for seg selv, er de en del av et økosystem som en helhet, og er bidragsytere til felles verdiskaping. Ved hjelp av hverandres ressurser skapes innovasjon, produkter, tjenester og verdifull informasjon.</a:t>
            </a:r>
          </a:p>
        </p:txBody>
      </p:sp>
    </p:spTree>
    <p:extLst>
      <p:ext uri="{BB962C8B-B14F-4D97-AF65-F5344CB8AC3E}">
        <p14:creationId xmlns:p14="http://schemas.microsoft.com/office/powerpoint/2010/main" val="3324873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81C4EB-65EA-4633-9937-2E4D206FB352}"/>
              </a:ext>
            </a:extLst>
          </p:cNvPr>
          <p:cNvSpPr txBox="1"/>
          <p:nvPr/>
        </p:nvSpPr>
        <p:spPr>
          <a:xfrm>
            <a:off x="633678" y="1578591"/>
            <a:ext cx="60838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hvordan er kostnadene dine bygget opp? </a:t>
            </a:r>
          </a:p>
        </p:txBody>
      </p:sp>
      <p:cxnSp>
        <p:nvCxnSpPr>
          <p:cNvPr id="35" name="Straight Connector 34">
            <a:extLst>
              <a:ext uri="{FF2B5EF4-FFF2-40B4-BE49-F238E27FC236}">
                <a16:creationId xmlns:a16="http://schemas.microsoft.com/office/drawing/2014/main" id="{F377EC0E-BE28-4145-9503-7AC4FF028A4E}"/>
              </a:ext>
            </a:extLst>
          </p:cNvPr>
          <p:cNvCxnSpPr/>
          <p:nvPr/>
        </p:nvCxnSpPr>
        <p:spPr>
          <a:xfrm>
            <a:off x="727879" y="1947923"/>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D3F7B0F-5EE5-4B37-B69B-A36A91532D80}"/>
              </a:ext>
            </a:extLst>
          </p:cNvPr>
          <p:cNvSpPr txBox="1"/>
          <p:nvPr/>
        </p:nvSpPr>
        <p:spPr>
          <a:xfrm>
            <a:off x="633678" y="2083558"/>
            <a:ext cx="6220731" cy="32316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Den siste komponenten av forretningsmodellen du må kartlegge er kostnadsstrukturen. Denne skal beskrive alle kostnader som oppstår ved å drifte forretningsmodellen du har beskrevet. Å beskrive kostnadsstrukturen bør være relativt enkelt dersom du har gjort en god jobb med å detaljere nøkkelressurser, nøkkelaktiviteter og partnere.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 nøkkelressurser og nøkkelaktiviteter er dyrest?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Hvilke deler av forretningsmodellen er det som driver kostnader?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Hva er faste kostnader og hva er variable kostnader?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Finnes det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skalafordeler</a:t>
            </a:r>
            <a:r>
              <a:rPr kumimoji="0" lang="nb-NO" sz="1200" b="0" i="0" u="none" strike="noStrike" kern="1200" cap="none" spc="0" normalizeH="0" baseline="0" noProof="0">
                <a:ln>
                  <a:noFill/>
                </a:ln>
                <a:solidFill>
                  <a:srgbClr val="333030"/>
                </a:solidFill>
                <a:effectLst/>
                <a:uLnTx/>
                <a:uFillTx/>
                <a:latin typeface="Museo Sans 30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Kontroll på kostnader er viktig for alle virksomheter, men for enkelte</a:t>
            </a:r>
            <a:r>
              <a:rPr kumimoji="0" lang="nb-NO" sz="1200" b="0" i="0" u="none" strike="noStrike" kern="1200" cap="none" spc="0" normalizeH="0" baseline="0" noProof="0">
                <a:ln>
                  <a:noFill/>
                </a:ln>
                <a:solidFill>
                  <a:srgbClr val="FF0000"/>
                </a:solidFill>
                <a:effectLst/>
                <a:uLnTx/>
                <a:uFillTx/>
                <a:latin typeface="Museo Sans 300"/>
                <a:ea typeface="+mn-ea"/>
                <a:cs typeface="+mn-cs"/>
              </a:rPr>
              <a:t> </a:t>
            </a:r>
            <a:r>
              <a:rPr kumimoji="0" lang="nb-NO" sz="1200" b="0" i="0" u="none" strike="noStrike" kern="1200" cap="none" spc="0" normalizeH="0" baseline="0" noProof="0">
                <a:ln>
                  <a:noFill/>
                </a:ln>
                <a:solidFill>
                  <a:srgbClr val="333030"/>
                </a:solidFill>
                <a:effectLst/>
                <a:uLnTx/>
                <a:uFillTx/>
                <a:latin typeface="Museo Sans 300"/>
                <a:ea typeface="+mn-ea"/>
                <a:cs typeface="+mn-cs"/>
              </a:rPr>
              <a:t>er hele verdiforslaget og forretningsmodellen sentrert rundt å ha lave kostnader. Da er det ekstra viktig å vite hva som driver kostnader og hvordan kostnadsdriverne kan påvirkes.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Etter å ha vært gjennom de 9 byggeklossene i forretningsmodellen, har du et godt bilde av hva virksomheten din består av. Det business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canvaset</a:t>
            </a:r>
            <a:r>
              <a:rPr kumimoji="0" lang="nb-NO" sz="1200" b="0" i="0" u="none" strike="noStrike" kern="1200" cap="none" spc="0" normalizeH="0" baseline="0" noProof="0">
                <a:ln>
                  <a:noFill/>
                </a:ln>
                <a:solidFill>
                  <a:srgbClr val="333030"/>
                </a:solidFill>
                <a:effectLst/>
                <a:uLnTx/>
                <a:uFillTx/>
                <a:latin typeface="Museo Sans 300"/>
                <a:ea typeface="+mn-ea"/>
                <a:cs typeface="+mn-cs"/>
              </a:rPr>
              <a:t> imidlertid utelater er et bilde av hvordan kulturen din ser ut, samt hva som er styrkene og svakhetene til virksomheten din.</a:t>
            </a:r>
          </a:p>
        </p:txBody>
      </p:sp>
      <p:sp>
        <p:nvSpPr>
          <p:cNvPr id="43" name="Rectangle 42">
            <a:extLst>
              <a:ext uri="{FF2B5EF4-FFF2-40B4-BE49-F238E27FC236}">
                <a16:creationId xmlns:a16="http://schemas.microsoft.com/office/drawing/2014/main" id="{4EE95309-0133-49A3-A98A-7C0B5E507A6C}"/>
              </a:ext>
            </a:extLst>
          </p:cNvPr>
          <p:cNvSpPr/>
          <p:nvPr/>
        </p:nvSpPr>
        <p:spPr>
          <a:xfrm>
            <a:off x="7401311" y="4022860"/>
            <a:ext cx="2255869" cy="640082"/>
          </a:xfrm>
          <a:prstGeom prst="rect">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pic>
        <p:nvPicPr>
          <p:cNvPr id="38" name="Picture 37">
            <a:extLst>
              <a:ext uri="{FF2B5EF4-FFF2-40B4-BE49-F238E27FC236}">
                <a16:creationId xmlns:a16="http://schemas.microsoft.com/office/drawing/2014/main" id="{FDB34BF7-C872-4196-8E03-4145058E5B19}"/>
              </a:ext>
            </a:extLst>
          </p:cNvPr>
          <p:cNvPicPr>
            <a:picLocks noChangeAspect="1"/>
          </p:cNvPicPr>
          <p:nvPr/>
        </p:nvPicPr>
        <p:blipFill>
          <a:blip r:embed="rId2"/>
          <a:stretch>
            <a:fillRect/>
          </a:stretch>
        </p:blipFill>
        <p:spPr>
          <a:xfrm>
            <a:off x="7401312" y="2516567"/>
            <a:ext cx="4511738" cy="2104615"/>
          </a:xfrm>
          <a:prstGeom prst="rect">
            <a:avLst/>
          </a:prstGeom>
        </p:spPr>
      </p:pic>
    </p:spTree>
    <p:extLst>
      <p:ext uri="{BB962C8B-B14F-4D97-AF65-F5344CB8AC3E}">
        <p14:creationId xmlns:p14="http://schemas.microsoft.com/office/powerpoint/2010/main" val="3292958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D784AEC-A24B-4A3A-ADE4-9687F0C6E5AD}"/>
              </a:ext>
            </a:extLst>
          </p:cNvPr>
          <p:cNvGrpSpPr/>
          <p:nvPr/>
        </p:nvGrpSpPr>
        <p:grpSpPr>
          <a:xfrm>
            <a:off x="4291582" y="1588066"/>
            <a:ext cx="7334326" cy="4319999"/>
            <a:chOff x="2614367" y="1553908"/>
            <a:chExt cx="7334326" cy="4319999"/>
          </a:xfrm>
        </p:grpSpPr>
        <p:grpSp>
          <p:nvGrpSpPr>
            <p:cNvPr id="25" name="Group 24">
              <a:extLst>
                <a:ext uri="{FF2B5EF4-FFF2-40B4-BE49-F238E27FC236}">
                  <a16:creationId xmlns:a16="http://schemas.microsoft.com/office/drawing/2014/main" id="{0DA44208-A286-45EB-A0B4-2BA83EED60CA}"/>
                </a:ext>
              </a:extLst>
            </p:cNvPr>
            <p:cNvGrpSpPr/>
            <p:nvPr/>
          </p:nvGrpSpPr>
          <p:grpSpPr>
            <a:xfrm>
              <a:off x="2614367" y="1553908"/>
              <a:ext cx="7334326" cy="4319999"/>
              <a:chOff x="2614367" y="1553908"/>
              <a:chExt cx="7334326" cy="4319999"/>
            </a:xfrm>
          </p:grpSpPr>
          <p:sp>
            <p:nvSpPr>
              <p:cNvPr id="16" name="Rectangle 15">
                <a:extLst>
                  <a:ext uri="{FF2B5EF4-FFF2-40B4-BE49-F238E27FC236}">
                    <a16:creationId xmlns:a16="http://schemas.microsoft.com/office/drawing/2014/main" id="{9D133C94-8BF1-46E7-AFA7-A50B62246D0F}"/>
                  </a:ext>
                </a:extLst>
              </p:cNvPr>
              <p:cNvSpPr/>
              <p:nvPr/>
            </p:nvSpPr>
            <p:spPr>
              <a:xfrm>
                <a:off x="2614367" y="1553908"/>
                <a:ext cx="7334326" cy="4319999"/>
              </a:xfrm>
              <a:prstGeom prst="rect">
                <a:avLst/>
              </a:prstGeom>
              <a:solidFill>
                <a:schemeClr val="bg1"/>
              </a:solidFill>
              <a:ln>
                <a:solidFill>
                  <a:schemeClr val="tx1">
                    <a:lumMod val="85000"/>
                    <a:lumOff val="1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7200" tIns="45720" rIns="720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600"/>
                  </a:spcBef>
                  <a:spcAft>
                    <a:spcPts val="400"/>
                  </a:spcAft>
                  <a:buClrTx/>
                  <a:buSzTx/>
                  <a:buFontTx/>
                  <a:buNone/>
                  <a:tabLst/>
                  <a:defRPr/>
                </a:pPr>
                <a:endParaRPr kumimoji="0" lang="nb-NO" sz="900" b="0" i="0" u="none" strike="noStrike" kern="1200" cap="none" spc="0" normalizeH="0" baseline="0" noProof="0" err="1">
                  <a:ln>
                    <a:noFill/>
                  </a:ln>
                  <a:solidFill>
                    <a:srgbClr val="000000">
                      <a:lumMod val="85000"/>
                      <a:lumOff val="15000"/>
                    </a:srgbClr>
                  </a:solidFill>
                  <a:effectLst/>
                  <a:uLnTx/>
                  <a:uFillTx/>
                  <a:latin typeface="Gill Sans" charset="0"/>
                  <a:ea typeface="Gill Sans" charset="0"/>
                  <a:cs typeface="Gill Sans" charset="0"/>
                </a:endParaRPr>
              </a:p>
            </p:txBody>
          </p:sp>
          <p:cxnSp>
            <p:nvCxnSpPr>
              <p:cNvPr id="17" name="Straight Connector 16">
                <a:extLst>
                  <a:ext uri="{FF2B5EF4-FFF2-40B4-BE49-F238E27FC236}">
                    <a16:creationId xmlns:a16="http://schemas.microsoft.com/office/drawing/2014/main" id="{D94B579D-2F29-4C59-8C32-D94E89113FB1}"/>
                  </a:ext>
                </a:extLst>
              </p:cNvPr>
              <p:cNvCxnSpPr/>
              <p:nvPr/>
            </p:nvCxnSpPr>
            <p:spPr>
              <a:xfrm>
                <a:off x="2614367" y="4433907"/>
                <a:ext cx="7334326" cy="0"/>
              </a:xfrm>
              <a:prstGeom prst="line">
                <a:avLst/>
              </a:prstGeom>
              <a:solidFill>
                <a:schemeClr val="bg1"/>
              </a:solidFill>
              <a:ln w="635"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6956829F-85E1-4C6D-AC90-C53C5C2819C0}"/>
                  </a:ext>
                </a:extLst>
              </p:cNvPr>
              <p:cNvCxnSpPr/>
              <p:nvPr/>
            </p:nvCxnSpPr>
            <p:spPr>
              <a:xfrm>
                <a:off x="6281530" y="4433907"/>
                <a:ext cx="0" cy="1440000"/>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C305DC0-2717-47B9-8F20-17A693FDC517}"/>
                  </a:ext>
                </a:extLst>
              </p:cNvPr>
              <p:cNvCxnSpPr>
                <a:cxnSpLocks/>
              </p:cNvCxnSpPr>
              <p:nvPr/>
            </p:nvCxnSpPr>
            <p:spPr>
              <a:xfrm>
                <a:off x="4081232" y="1553908"/>
                <a:ext cx="0" cy="2879999"/>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F622B2D1-5217-4318-B51D-B1FA8752A701}"/>
                  </a:ext>
                </a:extLst>
              </p:cNvPr>
              <p:cNvCxnSpPr>
                <a:cxnSpLocks/>
              </p:cNvCxnSpPr>
              <p:nvPr/>
            </p:nvCxnSpPr>
            <p:spPr>
              <a:xfrm>
                <a:off x="7014963" y="1553908"/>
                <a:ext cx="0" cy="2879999"/>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AE7454B2-B005-4C9E-9D61-5CE06F803077}"/>
                  </a:ext>
                </a:extLst>
              </p:cNvPr>
              <p:cNvCxnSpPr>
                <a:cxnSpLocks/>
              </p:cNvCxnSpPr>
              <p:nvPr/>
            </p:nvCxnSpPr>
            <p:spPr>
              <a:xfrm>
                <a:off x="8481828" y="1553908"/>
                <a:ext cx="0" cy="2879999"/>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36AF58F4-614D-45AF-979E-13266B8718EC}"/>
                  </a:ext>
                </a:extLst>
              </p:cNvPr>
              <p:cNvSpPr txBox="1"/>
              <p:nvPr/>
            </p:nvSpPr>
            <p:spPr>
              <a:xfrm>
                <a:off x="4229915" y="1561995"/>
                <a:ext cx="1436776" cy="1169550"/>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NØKKELAKTIVITETER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Markedsføring </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Salg</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Vedlikeholde teknisk infrastruktur 24/7</a:t>
                </a:r>
              </a:p>
            </p:txBody>
          </p:sp>
          <p:sp>
            <p:nvSpPr>
              <p:cNvPr id="8" name="TextBox 7">
                <a:extLst>
                  <a:ext uri="{FF2B5EF4-FFF2-40B4-BE49-F238E27FC236}">
                    <a16:creationId xmlns:a16="http://schemas.microsoft.com/office/drawing/2014/main" id="{1B4F4B50-B9F3-434A-943C-33AA4C9E136D}"/>
                  </a:ext>
                </a:extLst>
              </p:cNvPr>
              <p:cNvSpPr txBox="1"/>
              <p:nvPr/>
            </p:nvSpPr>
            <p:spPr>
              <a:xfrm>
                <a:off x="5689260" y="1561995"/>
                <a:ext cx="1290091" cy="2564805"/>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VERDIFORSLAG</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Leie av bil til konkurransedyktige priser, og velge blant Norges største utvalg av leiebil, enten du har behov for person- varebil eller minibuss.</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Ingen skjulte ekstra utgifter å betale - tyveri- og skadeforsikring er inkludert, ingen kansellerings- eller endringsgebyr, ingen kredittkortgebyr) </a:t>
                </a:r>
              </a:p>
            </p:txBody>
          </p:sp>
          <p:sp>
            <p:nvSpPr>
              <p:cNvPr id="9" name="TextBox 8">
                <a:extLst>
                  <a:ext uri="{FF2B5EF4-FFF2-40B4-BE49-F238E27FC236}">
                    <a16:creationId xmlns:a16="http://schemas.microsoft.com/office/drawing/2014/main" id="{65CE6932-DB47-4F8C-A154-97A7C8BEAA61}"/>
                  </a:ext>
                </a:extLst>
              </p:cNvPr>
              <p:cNvSpPr txBox="1"/>
              <p:nvPr/>
            </p:nvSpPr>
            <p:spPr>
              <a:xfrm>
                <a:off x="7156125" y="1561995"/>
                <a:ext cx="1282566" cy="1267014"/>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KUNDERELASJON</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Lojalitetsprogram</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Oppgradering til større kunder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Kampanjetilbud</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Spesialtilbud (eks for </a:t>
                </a:r>
                <a:r>
                  <a:rPr kumimoji="0" lang="nb-NO" sz="900" b="0" i="0" u="none" strike="noStrike" kern="1200" cap="none" spc="0" normalizeH="0" baseline="0" noProof="0" err="1">
                    <a:ln>
                      <a:noFill/>
                    </a:ln>
                    <a:solidFill>
                      <a:srgbClr val="000000">
                        <a:lumMod val="85000"/>
                        <a:lumOff val="15000"/>
                      </a:srgbClr>
                    </a:solidFill>
                    <a:effectLst/>
                    <a:uLnTx/>
                    <a:uFillTx/>
                    <a:latin typeface="Gill Sans" charset="0"/>
                    <a:ea typeface="Gill Sans" charset="0"/>
                    <a:cs typeface="Gill Sans" charset="0"/>
                  </a:rPr>
                  <a:t>mastercard</a:t>
                </a: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 kunder)</a:t>
                </a:r>
              </a:p>
            </p:txBody>
          </p:sp>
          <p:sp>
            <p:nvSpPr>
              <p:cNvPr id="10" name="TextBox 9">
                <a:extLst>
                  <a:ext uri="{FF2B5EF4-FFF2-40B4-BE49-F238E27FC236}">
                    <a16:creationId xmlns:a16="http://schemas.microsoft.com/office/drawing/2014/main" id="{4A1F889F-1AC6-4753-9646-69FA8EE30512}"/>
                  </a:ext>
                </a:extLst>
              </p:cNvPr>
              <p:cNvSpPr txBox="1"/>
              <p:nvPr/>
            </p:nvSpPr>
            <p:spPr>
              <a:xfrm>
                <a:off x="8630512" y="1561995"/>
                <a:ext cx="1282566" cy="764313"/>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KUNDESEGMENT</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Privatkunder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Bedriftskunder</a:t>
                </a:r>
              </a:p>
            </p:txBody>
          </p:sp>
          <p:sp>
            <p:nvSpPr>
              <p:cNvPr id="11" name="TextBox 10">
                <a:extLst>
                  <a:ext uri="{FF2B5EF4-FFF2-40B4-BE49-F238E27FC236}">
                    <a16:creationId xmlns:a16="http://schemas.microsoft.com/office/drawing/2014/main" id="{9EFA9344-D3E6-4014-9B1A-D2773B225633}"/>
                  </a:ext>
                </a:extLst>
              </p:cNvPr>
              <p:cNvSpPr txBox="1"/>
              <p:nvPr/>
            </p:nvSpPr>
            <p:spPr>
              <a:xfrm>
                <a:off x="4139412" y="2993910"/>
                <a:ext cx="1408684" cy="1390124"/>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NØKKELRESSURSER</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Ansatte (lokalt salgsapparat og betjening, markedsføringsteam, It-spesialister)</a:t>
                </a:r>
              </a:p>
              <a:p>
                <a:pPr marL="171450" marR="0" lvl="0" indent="-171450" algn="l" defTabSz="914400" rtl="0" eaLnBrk="1" fontAlgn="auto" latinLnBrk="0" hangingPunct="1">
                  <a:lnSpc>
                    <a:spcPct val="100000"/>
                  </a:lnSpc>
                  <a:spcBef>
                    <a:spcPts val="0"/>
                  </a:spcBef>
                  <a:spcAft>
                    <a:spcPts val="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IT-system (Nettside, 24timers tilgjengelighet for å akseptere bookinger)</a:t>
                </a:r>
              </a:p>
            </p:txBody>
          </p:sp>
          <p:sp>
            <p:nvSpPr>
              <p:cNvPr id="12" name="TextBox 11">
                <a:extLst>
                  <a:ext uri="{FF2B5EF4-FFF2-40B4-BE49-F238E27FC236}">
                    <a16:creationId xmlns:a16="http://schemas.microsoft.com/office/drawing/2014/main" id="{A678F9AB-0538-48A3-9877-7CF04DADCD42}"/>
                  </a:ext>
                </a:extLst>
              </p:cNvPr>
              <p:cNvSpPr txBox="1"/>
              <p:nvPr/>
            </p:nvSpPr>
            <p:spPr>
              <a:xfrm>
                <a:off x="7141083" y="2993910"/>
                <a:ext cx="1282566" cy="1031051"/>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KANALER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Webside</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Utleiesteder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err="1">
                    <a:ln>
                      <a:noFill/>
                    </a:ln>
                    <a:solidFill>
                      <a:srgbClr val="000000">
                        <a:lumMod val="85000"/>
                        <a:lumOff val="15000"/>
                      </a:srgbClr>
                    </a:solidFill>
                    <a:effectLst/>
                    <a:uLnTx/>
                    <a:uFillTx/>
                    <a:latin typeface="Gill Sans" charset="0"/>
                    <a:ea typeface="Gill Sans" charset="0"/>
                    <a:cs typeface="Gill Sans" charset="0"/>
                  </a:rPr>
                  <a:t>App</a:t>
                </a:r>
                <a:endPar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endParaRPr>
              </a:p>
            </p:txBody>
          </p:sp>
          <p:sp>
            <p:nvSpPr>
              <p:cNvPr id="13" name="TextBox 12">
                <a:extLst>
                  <a:ext uri="{FF2B5EF4-FFF2-40B4-BE49-F238E27FC236}">
                    <a16:creationId xmlns:a16="http://schemas.microsoft.com/office/drawing/2014/main" id="{7CDCC5D8-2FEB-42DC-A05B-49F317E787CF}"/>
                  </a:ext>
                </a:extLst>
              </p:cNvPr>
              <p:cNvSpPr txBox="1"/>
              <p:nvPr/>
            </p:nvSpPr>
            <p:spPr>
              <a:xfrm>
                <a:off x="2755523" y="4463942"/>
                <a:ext cx="3526008" cy="1369605"/>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KOSTNADSSTRUKTUR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Markedsføringskostnader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Salgskostnader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Partnerkostnader: Reisebyråer, Hoteller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Lokalleie</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Lønnskostnader</a:t>
                </a:r>
              </a:p>
              <a:p>
                <a:pPr marL="171450" marR="0" lvl="0" indent="-171450" algn="l" defTabSz="914400" rtl="0" eaLnBrk="1" fontAlgn="auto" latinLnBrk="0" hangingPunct="1">
                  <a:lnSpc>
                    <a:spcPct val="100000"/>
                  </a:lnSpc>
                  <a:spcBef>
                    <a:spcPts val="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IT-kostnader </a:t>
                </a:r>
              </a:p>
            </p:txBody>
          </p:sp>
          <p:sp>
            <p:nvSpPr>
              <p:cNvPr id="14" name="TextBox 13">
                <a:extLst>
                  <a:ext uri="{FF2B5EF4-FFF2-40B4-BE49-F238E27FC236}">
                    <a16:creationId xmlns:a16="http://schemas.microsoft.com/office/drawing/2014/main" id="{2A1E6F97-E243-4AE6-AF27-B0D0E23FFDAB}"/>
                  </a:ext>
                </a:extLst>
              </p:cNvPr>
              <p:cNvSpPr txBox="1"/>
              <p:nvPr/>
            </p:nvSpPr>
            <p:spPr>
              <a:xfrm>
                <a:off x="6426449" y="4448661"/>
                <a:ext cx="2666541" cy="1031051"/>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INNTEKTSSTRØMMER/ PRISING</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Bilutleie</a:t>
                </a:r>
              </a:p>
              <a:p>
                <a:pPr marL="628650" marR="0" lvl="1"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Bedriftsavtaler</a:t>
                </a:r>
              </a:p>
              <a:p>
                <a:pPr marL="628650" marR="0" lvl="1"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Månedsleie</a:t>
                </a:r>
                <a:endParaRPr kumimoji="0" lang="nb-NO" sz="900" b="0" i="0" u="none" strike="noStrike" kern="1200" cap="none" spc="0" normalizeH="0" baseline="0" noProof="0">
                  <a:ln>
                    <a:noFill/>
                  </a:ln>
                  <a:solidFill>
                    <a:srgbClr val="000000"/>
                  </a:solidFill>
                  <a:effectLst/>
                  <a:uLnTx/>
                  <a:uFillTx/>
                  <a:latin typeface="Gill Sans" charset="0"/>
                  <a:ea typeface="Gill Sans" charset="0"/>
                  <a:cs typeface="Gill Sans" charset="0"/>
                </a:endParaRPr>
              </a:p>
            </p:txBody>
          </p:sp>
          <p:sp>
            <p:nvSpPr>
              <p:cNvPr id="15" name="TextBox 14">
                <a:extLst>
                  <a:ext uri="{FF2B5EF4-FFF2-40B4-BE49-F238E27FC236}">
                    <a16:creationId xmlns:a16="http://schemas.microsoft.com/office/drawing/2014/main" id="{F6430EE3-6A8A-406A-BD92-6EEC06A517FF}"/>
                  </a:ext>
                </a:extLst>
              </p:cNvPr>
              <p:cNvSpPr txBox="1"/>
              <p:nvPr/>
            </p:nvSpPr>
            <p:spPr>
              <a:xfrm>
                <a:off x="2763053" y="1561995"/>
                <a:ext cx="1267522" cy="1564531"/>
              </a:xfrm>
              <a:prstGeom prst="rect">
                <a:avLst/>
              </a:prstGeom>
              <a:solidFill>
                <a:schemeClr val="bg1"/>
              </a:solidFill>
            </p:spPr>
            <p:txBody>
              <a:bodyPr wrap="square" lIns="7200" rIns="7200" rtlCol="0">
                <a:spAutoFit/>
              </a:bodyPr>
              <a:lstStyle/>
              <a:p>
                <a:pPr marL="0" marR="0" lvl="0" indent="0" algn="l" defTabSz="914400" rtl="0" eaLnBrk="1" fontAlgn="auto" latinLnBrk="0" hangingPunct="1">
                  <a:lnSpc>
                    <a:spcPct val="100000"/>
                  </a:lnSpc>
                  <a:spcBef>
                    <a:spcPts val="600"/>
                  </a:spcBef>
                  <a:spcAft>
                    <a:spcPts val="400"/>
                  </a:spcAft>
                  <a:buClrTx/>
                  <a:buSzTx/>
                  <a:buFontTx/>
                  <a:buNone/>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PARTNERNETTVERK</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Hoteller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Reisebyråer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Bilforhandlere</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Verksteder</a:t>
                </a:r>
              </a:p>
              <a:p>
                <a:pPr marL="171450" marR="0" lvl="0" indent="-171450" algn="l" defTabSz="914400" rtl="0" eaLnBrk="1" fontAlgn="auto" latinLnBrk="0" hangingPunct="1">
                  <a:lnSpc>
                    <a:spcPct val="100000"/>
                  </a:lnSpc>
                  <a:spcBef>
                    <a:spcPts val="600"/>
                  </a:spcBef>
                  <a:spcAft>
                    <a:spcPts val="400"/>
                  </a:spcAft>
                  <a:buClrTx/>
                  <a:buSzTx/>
                  <a:buFont typeface="Arial" charset="0"/>
                  <a:buChar char="•"/>
                  <a:tabLst/>
                  <a:defRPr/>
                </a:pPr>
                <a:r>
                  <a:rPr kumimoji="0" lang="nb-NO" sz="900" b="0" i="0" u="none" strike="noStrike" kern="1200" cap="none" spc="0" normalizeH="0" baseline="0" noProof="0">
                    <a:ln>
                      <a:noFill/>
                    </a:ln>
                    <a:solidFill>
                      <a:srgbClr val="000000">
                        <a:lumMod val="85000"/>
                        <a:lumOff val="15000"/>
                      </a:srgbClr>
                    </a:solidFill>
                    <a:effectLst/>
                    <a:uLnTx/>
                    <a:uFillTx/>
                    <a:latin typeface="Gill Sans" charset="0"/>
                    <a:ea typeface="Gill Sans" charset="0"/>
                    <a:cs typeface="Gill Sans" charset="0"/>
                  </a:rPr>
                  <a:t>Forsikringsselskaper</a:t>
                </a:r>
              </a:p>
            </p:txBody>
          </p:sp>
          <p:cxnSp>
            <p:nvCxnSpPr>
              <p:cNvPr id="21" name="Straight Connector 20">
                <a:extLst>
                  <a:ext uri="{FF2B5EF4-FFF2-40B4-BE49-F238E27FC236}">
                    <a16:creationId xmlns:a16="http://schemas.microsoft.com/office/drawing/2014/main" id="{53D8B07A-015A-46D2-9C01-27151FE50405}"/>
                  </a:ext>
                </a:extLst>
              </p:cNvPr>
              <p:cNvCxnSpPr>
                <a:cxnSpLocks/>
              </p:cNvCxnSpPr>
              <p:nvPr/>
            </p:nvCxnSpPr>
            <p:spPr>
              <a:xfrm>
                <a:off x="5548097" y="1553908"/>
                <a:ext cx="0" cy="2879999"/>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30D977A4-A541-40A5-ACD1-991973B9666C}"/>
                  </a:ext>
                </a:extLst>
              </p:cNvPr>
              <p:cNvCxnSpPr>
                <a:cxnSpLocks/>
              </p:cNvCxnSpPr>
              <p:nvPr/>
            </p:nvCxnSpPr>
            <p:spPr>
              <a:xfrm>
                <a:off x="7014963" y="2993907"/>
                <a:ext cx="1466865" cy="0"/>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2663626A-38E0-4E32-9DEC-B7F6811C0F72}"/>
                  </a:ext>
                </a:extLst>
              </p:cNvPr>
              <p:cNvCxnSpPr>
                <a:cxnSpLocks/>
              </p:cNvCxnSpPr>
              <p:nvPr/>
            </p:nvCxnSpPr>
            <p:spPr>
              <a:xfrm>
                <a:off x="4081232" y="2993907"/>
                <a:ext cx="1466865" cy="0"/>
              </a:xfrm>
              <a:prstGeom prst="line">
                <a:avLst/>
              </a:prstGeom>
              <a:solidFill>
                <a:schemeClr val="bg1"/>
              </a:solidFill>
              <a:ln w="635" cmpd="sng">
                <a:solidFill>
                  <a:schemeClr val="tx1">
                    <a:lumMod val="85000"/>
                    <a:lumOff val="15000"/>
                  </a:schemeClr>
                </a:solidFill>
              </a:ln>
              <a:effectLst/>
            </p:spPr>
            <p:style>
              <a:lnRef idx="2">
                <a:schemeClr val="accent1"/>
              </a:lnRef>
              <a:fillRef idx="0">
                <a:schemeClr val="accent1"/>
              </a:fillRef>
              <a:effectRef idx="1">
                <a:schemeClr val="accent1"/>
              </a:effectRef>
              <a:fontRef idx="minor">
                <a:schemeClr val="tx1"/>
              </a:fontRef>
            </p:style>
          </p:cxnSp>
        </p:grpSp>
        <p:sp>
          <p:nvSpPr>
            <p:cNvPr id="3" name="Rectangle 2"/>
            <p:cNvSpPr/>
            <p:nvPr/>
          </p:nvSpPr>
          <p:spPr>
            <a:xfrm>
              <a:off x="2614367" y="1553908"/>
              <a:ext cx="7334326" cy="4319999"/>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useo Sans 300"/>
                <a:ea typeface="+mn-ea"/>
                <a:cs typeface="+mn-cs"/>
              </a:endParaRPr>
            </a:p>
          </p:txBody>
        </p:sp>
      </p:grpSp>
      <p:sp>
        <p:nvSpPr>
          <p:cNvPr id="26" name="TextBox 25">
            <a:extLst>
              <a:ext uri="{FF2B5EF4-FFF2-40B4-BE49-F238E27FC236}">
                <a16:creationId xmlns:a16="http://schemas.microsoft.com/office/drawing/2014/main" id="{2081C4EB-65EA-4633-9937-2E4D206FB352}"/>
              </a:ext>
            </a:extLst>
          </p:cNvPr>
          <p:cNvSpPr txBox="1"/>
          <p:nvPr/>
        </p:nvSpPr>
        <p:spPr>
          <a:xfrm>
            <a:off x="633678" y="949935"/>
            <a:ext cx="1155832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Eksempel på hvordan Business Model Canvas kan fylles ut</a:t>
            </a:r>
          </a:p>
        </p:txBody>
      </p:sp>
      <p:cxnSp>
        <p:nvCxnSpPr>
          <p:cNvPr id="27" name="Straight Connector 26">
            <a:extLst>
              <a:ext uri="{FF2B5EF4-FFF2-40B4-BE49-F238E27FC236}">
                <a16:creationId xmlns:a16="http://schemas.microsoft.com/office/drawing/2014/main" id="{F377EC0E-BE28-4145-9503-7AC4FF028A4E}"/>
              </a:ext>
            </a:extLst>
          </p:cNvPr>
          <p:cNvCxnSpPr/>
          <p:nvPr/>
        </p:nvCxnSpPr>
        <p:spPr>
          <a:xfrm>
            <a:off x="727879" y="1319267"/>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8B9C9321-93F8-462C-AA0E-A2571F782FD1}"/>
              </a:ext>
            </a:extLst>
          </p:cNvPr>
          <p:cNvSpPr txBox="1"/>
          <p:nvPr/>
        </p:nvSpPr>
        <p:spPr>
          <a:xfrm>
            <a:off x="633678" y="2599745"/>
            <a:ext cx="3440738"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Bård Helgesen driver en virksomhet for bilutleie. Den siste tiden har han innsett at han ønsker å få en mer helhetlig oversikt over hvordan forretningsmodellen hans ser ut, og hvordan han kan forbedre denne til å utnytte nye muligheter i markedet.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Her er en utfylt skisse av Osterwalders Business Model Canvas for virksomheten til Bård.</a:t>
            </a:r>
          </a:p>
        </p:txBody>
      </p:sp>
    </p:spTree>
    <p:extLst>
      <p:ext uri="{BB962C8B-B14F-4D97-AF65-F5344CB8AC3E}">
        <p14:creationId xmlns:p14="http://schemas.microsoft.com/office/powerpoint/2010/main" val="362750488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31AC70-1FD4-40EE-8D8D-CF3B2FD89DE1}">
  <ds:schemaRefs>
    <ds:schemaRef ds:uri="http://schemas.microsoft.com/sharepoint/v3/contenttype/forms"/>
  </ds:schemaRefs>
</ds:datastoreItem>
</file>

<file path=customXml/itemProps2.xml><?xml version="1.0" encoding="utf-8"?>
<ds:datastoreItem xmlns:ds="http://schemas.openxmlformats.org/officeDocument/2006/customXml" ds:itemID="{51977A07-6481-4129-B513-6A319D4E903C}">
  <ds:schemaRefs>
    <ds:schemaRef ds:uri="http://schemas.microsoft.com/office/2006/metadata/properties"/>
    <ds:schemaRef ds:uri="http://purl.org/dc/terms/"/>
    <ds:schemaRef ds:uri="73aae5ac-f7a0-402c-a9f6-3cb993cdf033"/>
    <ds:schemaRef ds:uri="http://schemas.microsoft.com/office/2006/documentManagement/types"/>
    <ds:schemaRef ds:uri="http://schemas.microsoft.com/office/infopath/2007/PartnerControls"/>
    <ds:schemaRef ds:uri="1a1c9c00-0088-4bb9-8b3a-42a393d9cbc2"/>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CC87E51-7E93-48DC-9E8E-CEC71AD58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1353</Words>
  <Application>Microsoft Office PowerPoint</Application>
  <PresentationFormat>Widescreen</PresentationFormat>
  <Paragraphs>131</Paragraphs>
  <Slides>8</Slides>
  <Notes>0</Notes>
  <HiddenSlides>0</HiddenSlides>
  <MMClips>0</MMClips>
  <ScaleCrop>false</ScaleCrop>
  <HeadingPairs>
    <vt:vector size="6" baseType="variant">
      <vt:variant>
        <vt:lpstr>Brukte skrifter</vt:lpstr>
      </vt:variant>
      <vt:variant>
        <vt:i4>6</vt:i4>
      </vt:variant>
      <vt:variant>
        <vt:lpstr>Tema</vt:lpstr>
      </vt:variant>
      <vt:variant>
        <vt:i4>2</vt:i4>
      </vt:variant>
      <vt:variant>
        <vt:lpstr>Lysbildetitler</vt:lpstr>
      </vt:variant>
      <vt:variant>
        <vt:i4>8</vt:i4>
      </vt:variant>
    </vt:vector>
  </HeadingPairs>
  <TitlesOfParts>
    <vt:vector size="16" baseType="lpstr">
      <vt:lpstr>Arial</vt:lpstr>
      <vt:lpstr>Calibri</vt:lpstr>
      <vt:lpstr>Calibri Light</vt:lpstr>
      <vt:lpstr>Gill Sans</vt:lpstr>
      <vt:lpstr>Museo Sans 300</vt:lpstr>
      <vt:lpstr>Museo Sans 500</vt:lpstr>
      <vt:lpstr>Office-tema</vt:lpstr>
      <vt:lpstr>1_Office Theme</vt:lpstr>
      <vt:lpstr>Metodekort Business Model Canvas 1/2</vt:lpstr>
      <vt:lpstr>Metodekort Business Model Canvas 2/2</vt:lpstr>
      <vt:lpstr>Fremgangsmåte </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Metodekort Business Model Canvas 1/2</dc:title>
  <dc:creator>Silje Morlandstø</dc:creator>
  <cp:lastModifiedBy>Dragana Trifunovic</cp:lastModifiedBy>
  <cp:revision>2</cp:revision>
  <dcterms:created xsi:type="dcterms:W3CDTF">2020-06-12T14:04:24Z</dcterms:created>
  <dcterms:modified xsi:type="dcterms:W3CDTF">2020-06-24T07:04:36Z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